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344" r:id="rId5"/>
    <p:sldId id="270" r:id="rId6"/>
    <p:sldId id="271" r:id="rId7"/>
    <p:sldId id="334" r:id="rId8"/>
    <p:sldId id="337" r:id="rId9"/>
    <p:sldId id="287" r:id="rId10"/>
    <p:sldId id="335" r:id="rId11"/>
    <p:sldId id="338" r:id="rId12"/>
    <p:sldId id="288" r:id="rId13"/>
    <p:sldId id="336" r:id="rId14"/>
    <p:sldId id="342" r:id="rId15"/>
    <p:sldId id="345" r:id="rId16"/>
    <p:sldId id="343" r:id="rId17"/>
    <p:sldId id="313" r:id="rId18"/>
    <p:sldId id="331" r:id="rId19"/>
    <p:sldId id="314" r:id="rId20"/>
    <p:sldId id="277" r:id="rId21"/>
    <p:sldId id="347" r:id="rId22"/>
    <p:sldId id="339" r:id="rId23"/>
    <p:sldId id="332" r:id="rId24"/>
    <p:sldId id="316" r:id="rId25"/>
    <p:sldId id="348" r:id="rId26"/>
    <p:sldId id="317" r:id="rId27"/>
    <p:sldId id="340" r:id="rId28"/>
    <p:sldId id="318" r:id="rId29"/>
    <p:sldId id="350" r:id="rId30"/>
    <p:sldId id="349" r:id="rId31"/>
    <p:sldId id="351" r:id="rId32"/>
    <p:sldId id="352" r:id="rId33"/>
    <p:sldId id="353" r:id="rId34"/>
    <p:sldId id="354" r:id="rId35"/>
  </p:sldIdLst>
  <p:sldSz cx="9144000" cy="6858000" type="screen4x3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00"/>
    <a:srgbClr val="CF4E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06" autoAdjust="0"/>
    <p:restoredTop sz="93667" autoAdjust="0"/>
  </p:normalViewPr>
  <p:slideViewPr>
    <p:cSldViewPr>
      <p:cViewPr>
        <p:scale>
          <a:sx n="75" d="100"/>
          <a:sy n="75" d="100"/>
        </p:scale>
        <p:origin x="-2046" y="-7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Faça clique para editar o estilo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9CE7-763E-46DA-9C83-A73A4E023DB5}" type="datetimeFigureOut">
              <a:rPr lang="pt-PT" smtClean="0"/>
              <a:pPr/>
              <a:t>16-01-2015</a:t>
            </a:fld>
            <a:endParaRPr 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DF45-6430-4C5A-A33A-23107CB01449}" type="slidenum">
              <a:rPr lang="pt-PT" smtClean="0"/>
              <a:pPr/>
              <a:t>‹nº›</a:t>
            </a:fld>
            <a:endParaRPr lang="pt-PT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9CE7-763E-46DA-9C83-A73A4E023DB5}" type="datetimeFigureOut">
              <a:rPr lang="pt-PT" smtClean="0"/>
              <a:pPr/>
              <a:t>16-01-2015</a:t>
            </a:fld>
            <a:endParaRPr 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DF45-6430-4C5A-A33A-23107CB01449}" type="slidenum">
              <a:rPr lang="pt-PT" smtClean="0"/>
              <a:pPr/>
              <a:t>‹nº›</a:t>
            </a:fld>
            <a:endParaRPr lang="pt-PT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9CE7-763E-46DA-9C83-A73A4E023DB5}" type="datetimeFigureOut">
              <a:rPr lang="pt-PT" smtClean="0"/>
              <a:pPr/>
              <a:t>16-01-2015</a:t>
            </a:fld>
            <a:endParaRPr 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DF45-6430-4C5A-A33A-23107CB01449}" type="slidenum">
              <a:rPr lang="pt-PT" smtClean="0"/>
              <a:pPr/>
              <a:t>‹nº›</a:t>
            </a:fld>
            <a:endParaRPr lang="pt-PT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9CE7-763E-46DA-9C83-A73A4E023DB5}" type="datetimeFigureOut">
              <a:rPr lang="pt-PT" smtClean="0"/>
              <a:pPr/>
              <a:t>16-01-2015</a:t>
            </a:fld>
            <a:endParaRPr 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DF45-6430-4C5A-A33A-23107CB01449}" type="slidenum">
              <a:rPr lang="pt-PT" smtClean="0"/>
              <a:pPr/>
              <a:t>‹nº›</a:t>
            </a:fld>
            <a:endParaRPr lang="pt-PT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9CE7-763E-46DA-9C83-A73A4E023DB5}" type="datetimeFigureOut">
              <a:rPr lang="pt-PT" smtClean="0"/>
              <a:pPr/>
              <a:t>16-01-2015</a:t>
            </a:fld>
            <a:endParaRPr 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DF45-6430-4C5A-A33A-23107CB01449}" type="slidenum">
              <a:rPr lang="pt-PT" smtClean="0"/>
              <a:pPr/>
              <a:t>‹nº›</a:t>
            </a:fld>
            <a:endParaRPr lang="pt-PT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9CE7-763E-46DA-9C83-A73A4E023DB5}" type="datetimeFigureOut">
              <a:rPr lang="pt-PT" smtClean="0"/>
              <a:pPr/>
              <a:t>16-01-2015</a:t>
            </a:fld>
            <a:endParaRPr lang="pt-PT" dirty="0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DF45-6430-4C5A-A33A-23107CB01449}" type="slidenum">
              <a:rPr lang="pt-PT" smtClean="0"/>
              <a:pPr/>
              <a:t>‹nº›</a:t>
            </a:fld>
            <a:endParaRPr lang="pt-PT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9CE7-763E-46DA-9C83-A73A4E023DB5}" type="datetimeFigureOut">
              <a:rPr lang="pt-PT" smtClean="0"/>
              <a:pPr/>
              <a:t>16-01-2015</a:t>
            </a:fld>
            <a:endParaRPr lang="pt-PT" dirty="0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DF45-6430-4C5A-A33A-23107CB01449}" type="slidenum">
              <a:rPr lang="pt-PT" smtClean="0"/>
              <a:pPr/>
              <a:t>‹nº›</a:t>
            </a:fld>
            <a:endParaRPr lang="pt-PT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9CE7-763E-46DA-9C83-A73A4E023DB5}" type="datetimeFigureOut">
              <a:rPr lang="pt-PT" smtClean="0"/>
              <a:pPr/>
              <a:t>16-01-2015</a:t>
            </a:fld>
            <a:endParaRPr lang="pt-PT" dirty="0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DF45-6430-4C5A-A33A-23107CB01449}" type="slidenum">
              <a:rPr lang="pt-PT" smtClean="0"/>
              <a:pPr/>
              <a:t>‹nº›</a:t>
            </a:fld>
            <a:endParaRPr lang="pt-PT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9CE7-763E-46DA-9C83-A73A4E023DB5}" type="datetimeFigureOut">
              <a:rPr lang="pt-PT" smtClean="0"/>
              <a:pPr/>
              <a:t>16-01-2015</a:t>
            </a:fld>
            <a:endParaRPr lang="pt-PT" dirty="0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DF45-6430-4C5A-A33A-23107CB01449}" type="slidenum">
              <a:rPr lang="pt-PT" smtClean="0"/>
              <a:pPr/>
              <a:t>‹nº›</a:t>
            </a:fld>
            <a:endParaRPr lang="pt-PT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9CE7-763E-46DA-9C83-A73A4E023DB5}" type="datetimeFigureOut">
              <a:rPr lang="pt-PT" smtClean="0"/>
              <a:pPr/>
              <a:t>16-01-2015</a:t>
            </a:fld>
            <a:endParaRPr lang="pt-PT" dirty="0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DF45-6430-4C5A-A33A-23107CB01449}" type="slidenum">
              <a:rPr lang="pt-PT" smtClean="0"/>
              <a:pPr/>
              <a:t>‹nº›</a:t>
            </a:fld>
            <a:endParaRPr lang="pt-PT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 dirty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9CE7-763E-46DA-9C83-A73A4E023DB5}" type="datetimeFigureOut">
              <a:rPr lang="pt-PT" smtClean="0"/>
              <a:pPr/>
              <a:t>16-01-2015</a:t>
            </a:fld>
            <a:endParaRPr lang="pt-PT" dirty="0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DF45-6430-4C5A-A33A-23107CB01449}" type="slidenum">
              <a:rPr lang="pt-PT" smtClean="0"/>
              <a:pPr/>
              <a:t>‹nº›</a:t>
            </a:fld>
            <a:endParaRPr lang="pt-PT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859CE7-763E-46DA-9C83-A73A4E023DB5}" type="datetimeFigureOut">
              <a:rPr lang="pt-PT" smtClean="0"/>
              <a:pPr/>
              <a:t>16-01-2015</a:t>
            </a:fld>
            <a:endParaRPr 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3DF45-6430-4C5A-A33A-23107CB01449}" type="slidenum">
              <a:rPr lang="pt-PT" smtClean="0"/>
              <a:pPr/>
              <a:t>‹nº›</a:t>
            </a:fld>
            <a:endParaRPr lang="pt-PT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0/0c/Conimbriga_vista_2.jpg" TargetMode="Externa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pt.wikipedia.org/wiki/Ficheiro:Roman_Empire_(orthographic_projection).svg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976" r="325" b="600"/>
          <a:stretch>
            <a:fillRect/>
          </a:stretch>
        </p:blipFill>
        <p:spPr bwMode="auto">
          <a:xfrm>
            <a:off x="2843808" y="-22035"/>
            <a:ext cx="6300192" cy="6880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ergaminho vertical 6"/>
          <p:cNvSpPr/>
          <p:nvPr/>
        </p:nvSpPr>
        <p:spPr>
          <a:xfrm>
            <a:off x="0" y="0"/>
            <a:ext cx="3275856" cy="4581128"/>
          </a:xfrm>
          <a:prstGeom prst="verticalScroll">
            <a:avLst/>
          </a:prstGeom>
          <a:solidFill>
            <a:srgbClr val="CCCC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4800" dirty="0" smtClean="0">
                <a:solidFill>
                  <a:srgbClr val="C00000"/>
                </a:solidFill>
              </a:rPr>
              <a:t>Os romanos e o seu império</a:t>
            </a:r>
            <a:endParaRPr lang="pt-PT" sz="4800" b="1" dirty="0" smtClean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1026" name="Picture 2" descr="http://i281.photobucket.com/albums/kk236/italogaucho/Barcos/Barco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556792"/>
            <a:ext cx="6417548" cy="5336838"/>
          </a:xfrm>
          <a:prstGeom prst="rect">
            <a:avLst/>
          </a:prstGeom>
          <a:noFill/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0" y="0"/>
            <a:ext cx="9144000" cy="1124744"/>
          </a:xfrm>
          <a:prstGeom prst="rect">
            <a:avLst/>
          </a:prstGeom>
          <a:solidFill>
            <a:schemeClr val="accent2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4400" noProof="0" dirty="0" smtClea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Barc</a:t>
            </a:r>
            <a:r>
              <a:rPr kumimoji="0" lang="pt-PT" sz="4400" b="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 Romano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2" descr="C:\Users\utilizador\Downloads\marcio_guerra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556792"/>
            <a:ext cx="6496582" cy="46085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9963" y="903164"/>
            <a:ext cx="4062997" cy="5705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 cstate="print"/>
          <a:srcRect l="3897"/>
          <a:stretch>
            <a:fillRect/>
          </a:stretch>
        </p:blipFill>
        <p:spPr bwMode="auto">
          <a:xfrm>
            <a:off x="5724128" y="3645024"/>
            <a:ext cx="2080170" cy="287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4400" dirty="0" smtClea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Definição de IMPÉRIO</a:t>
            </a:r>
          </a:p>
        </p:txBody>
      </p:sp>
      <p:pic>
        <p:nvPicPr>
          <p:cNvPr id="38914" name="Picture 2" descr="http://historiadaarte.pbworks.com/f/1204978088/Imp%C3%A9rio%20Romano-S%C3%A9c.%20II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980728"/>
            <a:ext cx="4355976" cy="2610724"/>
          </a:xfrm>
          <a:prstGeom prst="rect">
            <a:avLst/>
          </a:prstGeom>
          <a:noFill/>
        </p:spPr>
      </p:pic>
      <p:sp>
        <p:nvSpPr>
          <p:cNvPr id="6" name="Rectângulo 5"/>
          <p:cNvSpPr/>
          <p:nvPr/>
        </p:nvSpPr>
        <p:spPr>
          <a:xfrm>
            <a:off x="5364088" y="1700808"/>
            <a:ext cx="24400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PT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Império</a:t>
            </a:r>
            <a:endParaRPr lang="pt-PT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Rectângulo 6"/>
          <p:cNvSpPr/>
          <p:nvPr/>
        </p:nvSpPr>
        <p:spPr>
          <a:xfrm>
            <a:off x="5004048" y="6457890"/>
            <a:ext cx="375660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t-PT" sz="2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Imperador Octávio César Augusto</a:t>
            </a:r>
            <a:endParaRPr lang="pt-PT" sz="2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ctrTitle"/>
          </p:nvPr>
        </p:nvSpPr>
        <p:spPr>
          <a:xfrm>
            <a:off x="539552" y="1340768"/>
            <a:ext cx="7772400" cy="1470025"/>
          </a:xfrm>
          <a:solidFill>
            <a:schemeClr val="accent3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r>
              <a:rPr lang="pt-PT" dirty="0" smtClean="0"/>
              <a:t>A conquista da Península Ibérica pelos Romanos</a:t>
            </a:r>
            <a:endParaRPr lang="pt-PT" dirty="0"/>
          </a:p>
        </p:txBody>
      </p:sp>
      <p:pic>
        <p:nvPicPr>
          <p:cNvPr id="65538" name="Picture 2" descr="http://2.bp.blogspot.com/_kVLBBZgOU-M/TVHJsC2ZxsI/AAAAAAAAACE/M8gxU9wxajo/s1600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717032"/>
            <a:ext cx="5163086" cy="2852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5540" name="Picture 4" descr="http://www.proarabatic.org/webquest/seminario/seminario03_04/miWebpilu/images/mapa2rio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3789040"/>
            <a:ext cx="3274924" cy="24208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38138"/>
          </a:xfrm>
          <a:solidFill>
            <a:schemeClr val="accent2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r>
              <a:rPr lang="pt-PT" dirty="0" smtClean="0"/>
              <a:t>A resistência dos povos peninsulares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683568" y="1772816"/>
            <a:ext cx="3600400" cy="482453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r>
              <a:rPr lang="pt-PT" dirty="0" smtClean="0"/>
              <a:t>Os romanos entraram na península Ibérica em 218 </a:t>
            </a:r>
            <a:r>
              <a:rPr lang="pt-PT" dirty="0" err="1" smtClean="0"/>
              <a:t>a.c.</a:t>
            </a:r>
            <a:r>
              <a:rPr lang="pt-PT" dirty="0" smtClean="0"/>
              <a:t> e </a:t>
            </a:r>
            <a:r>
              <a:rPr lang="pt-PT" b="1" dirty="0" smtClean="0"/>
              <a:t>começaram por vencer os cartagineses</a:t>
            </a:r>
          </a:p>
          <a:p>
            <a:endParaRPr lang="pt-PT" dirty="0" smtClean="0"/>
          </a:p>
          <a:p>
            <a:r>
              <a:rPr lang="pt-PT" dirty="0" smtClean="0"/>
              <a:t>Depois </a:t>
            </a:r>
            <a:r>
              <a:rPr lang="pt-PT" b="1" dirty="0" smtClean="0"/>
              <a:t>tentaram conquistar os povos do norte e centro.</a:t>
            </a:r>
          </a:p>
          <a:p>
            <a:endParaRPr lang="pt-PT" dirty="0" smtClean="0"/>
          </a:p>
          <a:p>
            <a:r>
              <a:rPr lang="pt-PT" dirty="0" smtClean="0"/>
              <a:t>Depararam-se com as </a:t>
            </a:r>
            <a:r>
              <a:rPr lang="pt-PT" b="1" dirty="0" smtClean="0"/>
              <a:t>regiões montanhosas que dificultavam a movimentação</a:t>
            </a:r>
            <a:r>
              <a:rPr lang="pt-PT" dirty="0" smtClean="0"/>
              <a:t> das suas legiões.</a:t>
            </a:r>
          </a:p>
        </p:txBody>
      </p:sp>
      <p:sp>
        <p:nvSpPr>
          <p:cNvPr id="1026" name="AutoShape 2" descr="data:image/jpeg;base64,/9j/4AAQSkZJRgABAQAAAQABAAD/2wBDAAkGBwgHBgkIBwgKCgkLDRYPDQwMDRsUFRAWIB0iIiAdHx8kKDQsJCYxJx8fLT0tMTU3Ojo6Iys/RD84QzQ5Ojf/2wBDAQoKCg0MDRoPDxo3JR8lNzc3Nzc3Nzc3Nzc3Nzc3Nzc3Nzc3Nzc3Nzc3Nzc3Nzc3Nzc3Nzc3Nzc3Nzc3Nzc3Nzf/wAARCAEAAMUDASIAAhEBAxEB/8QAHAAAAgIDAQEAAAAAAAAAAAAABAUDBgACBwEI/8QAPhAAAgEDAwIFAgMHAgQGAwAAAQIDAAQRBRIhMUEGEyJRYTJxFIGRFSNCobHB0QczJFJyokNigrLh8CU00v/EABoBAAMBAQEBAAAAAAAAAAAAAAECAwQABQb/xAAmEQACAgICAQQDAQEBAAAAAAAAAQIRAyESMVEEEzJBFCIzcQUj/9oADAMBAAIRAxEAPwCpRx77mYHp5j/yZv8AIouGPLYwfivbBcyTFl6ySf8AvP8AimEagZ28V62Fr2of4Nla91mJbrsG725rz0qf3a4APWtzuz1rFjYnAHWn5Im2BzuzSYA9NahQ0kak4BYAn2pk9uQu7aMfNCyRhjx2oOSBbPNQhaxvLiB8s8bkKfjt/Khogzty74PzVi8Z2jZsr8D0zx7GIH8QAI/kaQKu1dvQjrU4uMh7a6MMjdAWB991HWEG7AZnJPzQcSZkx7U802PgHbzRaxr6Bzl5D7SFWKoUzt4yabR20CIQ6Jn2xWtvAscanqcda1uLgDPao8bZPnKwG9WLBxGAB7UrEaTNtPAJwKJup97YB+9CB1aTaMjBxmn4RXY8ZTD7WyjRMgZ5/wDveoLu1XymwACeh3dKLSQpAEByOvNCSTBmJBP6V3HH4G5T8iO5tpADtnmX4DHn+dLrie4t2P8AxEpB6es/5qwXh444Pf4pPc2pdWOOT3pljhfRynK9sXPeXZXAuJR8eY3+a0W8us//ALM35Ow/vW8luy+9RiDjLNjHNNwgvob3WbSXt4qZF1cDPfzW/wA0tk1DVHmwmpXW0HH+83+aKlJlOyMZ9qz8MIVzIM59h1qUscW+iqmyP8fqCpxf3RbuxlY4/U1PDf372wZL24DIMMPMPPzUSWsofc64X+Fff71DLDLCxdAeTkjsKX2Mfgf3X9Gs2qamZDi/uf8A1SGsqK4j3vuBxnkisrvZx+A+5PyWy0BVXY8/vW/9zUwjX05PeorGDzIdyjjzX6/9bUesWSQKph/nH/EY8v8AVkAHTiiY1UDOBmp7e3DZDDpWxtyDjFM3QoNcDfHtzSxwY1ZepIIFOpYNqMx69KVyw5dT813ZxdbqyGqeEBx++S1SdRjrgc1QnGWO4c10/wAK3CfsjTFkAYSQzQt8BT0++KoOoWflX9zGgwqSsgz8Ej+1QxyptDPQDbIXnQovbkU/0tQCATn1cj2pVBGYhnkH4pxp5VYgCMMDVZO0K2P/AC8xEj2pLeqV78VYLY+ZZtjqKTXkTFwpHekgxeOxNPCUG8HrXscXpUgdT/Ki7pB7dDWkURyfVx7U7Y6PRFuwCcivZo1jTdgVNGAR6e3vW7x+Z6aAWxI8TyuxIAFeNbkRnPPtT6WDZCCIgT2FCFC8IlCkowypA4I+KMZqwUV5rbPVCaWX9uY4yH5NWiZUx1FKtRjV48nqKo3Zy7EkYCooUY4rWVvTtAqdlO7AHbr3rxYuAc5+aBZOzW3Tje5zjrk1uyeZG+eCfpP9q2VF8tl7mpnAaNgv86DCnRXZF2uVIxg1lFTookOWz96yhQeR0PSLMvYBgOrsf+5qLj06UN9PWmWgxIukWzHaPMDH/uamRTb+lZseX9EkZcl82JFsXX6hj7VhiEfBHIpsMmPB6/NDPEC5zzVVLyJbE9wBJlTwPigZIMMMAnFPZbUEE4x+VDJB+8GR0NNyOtkeiag1pNBbOn7o3AZSTjbkFT/I/rQ13vmvJndQGZyTg570xazEhYEEHGVI9xyP6Y/OvLq2VZfMSRXEiq42nI9Qzipx7KWARWwYnOeK38vy5MDOKJjTawOa3MRlbKAEgHtRbAN9C3S+jjkfkKmu7SIMWLjcOwry1ifTbAh/92QZBFLpZWLdyaVOugiy/bdJhRwDWIu1M962uH5+nn7V4vMYzRthR5GMnFFJsto2nkYBF9+9Dbe44A5JFLNdnIkjgknEcYUt6zkH8qScmkNFXKh7psdzrbbUHk277l8wnnoeR7Y60dquhS2wg3P5kcUXlxkHAwOuR796UeE9VWBNkbB1wcmOVcnpjjPFWFdYXUPNikVt8Z2MSCCp9m9qxRz5IztrRaeNIp1yg3EMOaUNG7b944DYFP71CJnGOc+1BsgZcAD9K9dO9mSLdFa1ACGLeSQdwFbmPB4Ix7V54qjaO0j4Iy5/XFCLJPuL7GaFFXc2M4P3oNl49WFsBioZn2RFieK1uJJYUSRkYKTwCOtQ37M1sCMDPJBoWMJ9SLvcbmJORxj2rK8nch+R2rK62cde0WaRrGIMf9suqge25hT61lZ4wrAlvekfh+ItZoScZZv/AHNVgt4yrqAQcisWPUYi5/6M1PBqIAliR3oueHHI71rDAS4AqvJEiE25ZaH/AApDZ+aaMGQ4OP0rSQ/uz0ruSEcWAMArhgPpOaAjwpmgAJFvMVBPZW5H+KaFAc/IxQEyiPVCO1zASflk7fpRTs7izQoOQOoproUSecA6gjPOaXrHLuY7DTLR2YynIwaLeqBQZrWGxtIwO1V6VPVyf0pxdsWldSeAaWTowoLoZSQteM7yQc5rEBJxtPHFGJAzNxRtvaIo3yEKoPUnAz7VzdFLBILclSSMcUn8WWel6XqWnapeRgRSljMQxPqHTirjPc6fptvFPdzIqSH0rkFj9h7fNVH/AFL064ulh1CziSazgTc7xsHGCcZ61OUk9FsPKOROtAd1ZeHvKea3hnRbgGQtBKVEeOuB80H4c8RQrc29vqF0qLGcRzzSbSVzwH98cY+5qonVJ4o444pzjeVkXdyCeM1dfBej2sulXlxLBDPcJtVJHXdjgNn296lDHr92bPUOKTdFq1G3RpMv98gYznmlLQqpIx07033rcRCRQzgjJ289ftUFxDwPQenvWqE/o8lxdFI8bhRa2ygjJmAHzW2jQzmIxKEeFwGdvYe1EeOLZVsLJxgsLjp+VS+FkB0SMEbSrOMnqfVT8it/+IH4ptEFkJUIVlwMfFI2QtajdyTVg8ToTZsT9JYCldugktFLccYBruW6Kw1jEc9vufPA471lGXMX7zk/pWUbDxOveH7XGkwOBneGP/cabWSYcY55waX6dqFtYaDZGVv3joRGijLZ3nnHxTPTkREBQkknc2fc1jj8ETy7m2TXkO5gSMDtQ4JRtoHSmjKHC5GaH/DEybuMMTTJkiCSBpkDY6cVp+HI4xTKEL5POAM8nNQRMs1xOiEYBXaff3rr2cLjDhjkUp19Wt44LxBnyJ1Gf/KeoqzvbkN6hilviDTxcaPdxpyxiJUgdGHIpkzl2aiJTIxKlWHbNMdLtovIM8g5ycUq8PzDUNMtppOXKKrnPRhwassdusUKog4IoSkDpsU3cYd3wMEnpS6SLa/q7CnksDK+CM56Gll1eafajM9zGZOfQvJrvcR0YSk9IggiEjBU5z7VS/HVxcvqcdvp10uIod0ojkyAc457dOaZa94luFsLhLEJDG4x5ijDgfFc8E80c4MUmAykE565967mpG/D6dx/aRvJc3OpRLJcXDMANkj7/Ug+Pin+mW7Q2wsHja4t5SEwTkMOxqr28p82Vo1DKGIZMdfy71cNNuvxEaS6X6WH+7Dv5U/Ax/Ks3qOSVo9LAoVTMk8AaVa3BnvLhhG3IgQc/rRVpZadbb4LeF0gIwVLFgfatpZ0Ega5kdpT1V15H9v51q16xO2FAfYgVieSbVWasfp8dbQ4026FllI4Y5IguFX/AGwtHHVLWfidViI4G01VWTUbp9rehB7DrR9po8cPruZNzn6QKVZZw6Z0/S4H2iXWLDTtUaASF2WF94VWxzU1tY20UAQRyEdl39KIWBYVAWMs3cAVFO8gOFjYEY4pn6rK/smvSYWuKRpJDat+7ltY3Xrhuamgl01F8qSyhWPpgJ/OgnEoYswI+KGkb1cOPz4pPeyXdlvw8T1RZ4tO0OdAzWcLfdayq3FcPGMBz+tZR/IyeST/AOZHwZoXnzxId7OyllAPO0bm6VdNNR1Ox+COvzVc8NJGLaIqvPq+OrmrTbWwWUNtPq6nOcCvUj/NHzuT5MJk82IjA9BHJ9qGluRDCXOdqcn9abA7U3OwwOpNVjUDFqN5HBZyuMSevstddCJHkl9vd4bcsY8ncR9+n9Kmg6LjeAOh9q2/ZslvJz5bRkfUBW0sqwIUUh2HbsKf6BTsYS3GYgvSbjaPcUQsYaEnAAPUVX7We5Wds7Zdw6kYx8Uz80NG0UxRQRtYKcHBpOVDpb2VbwXdRW0+o6ZK/wDs3RaKT+FlPJxVruNctYBgyA4ODgVyPUDPaXk0ZnlG2TBXJBBB+r+lNItF1fX1W7Z5BEwwWfjOO57UrlKWkbZ4MUEpSYX4q8ZzPKbdMQoGB4b6h96qy3kt1IuOSeI1QZLMelXrTvAem7Um1N2lC/8AhqafRabo9hOh06xij8s8OiAnP3NUUIr/AEn+QoqoFAg8Ga9fQO94YoVZSwQsSxx2OBxVL1d3tHjt2iSOXBBUZPfHevoQyK+BhWAB+D+lcP8AH0DL4nP1KPMZiMfP+KZUHFmnklUhRCjW8gZxjcN2aZW022XzbclWPJ9s+9A6iHaYxRhSSB1Ge1e2dwqWwRlw+c578UjV9m3oepr00TLHdIjoBlQ3IJ/tRkPiWFNo/DxqvcrjikMwaeLcroj7sqcfVS6S3LyFNrox6hehrHPFBLRrxZZfZ0GPxXpgjyEaR+4xtFLrnxiscv7qxYhvpOar8WnukQ2RDj3YZqSZAhy2ThcbsCo8KFlNuQ7HjS9cbI9qZHUYyKBl8QXrSMxfeehJNJwwXlMZx1I6VkKSTSbcA92IGOfmhSujRDJGPQ3TX7knBAIHYGj4Nes3Gy+iIzxkdqViOztVBdxuPJANQSX1ioO3DHPU03tN/QX6hF1gisZoleK5jKkcZJrKpSatAgwMfpWUfx34B+S/J0PwtcKLJQY2yrEDP/UatpvooITLKwjRRlj8VTdAeHT7KO4umUowLABieNxpZ4g1i51YeTG4ihYkbVXkL2GfmvQgv0R844/u7G+p+KG1aUwWe4247jq33xW2lK6MBLuQE/VnoKR6ZZRxkYVlAx0OBVghMRKo2W7Uk9HcfBZ4nh8rbIR6gCBu+KW6jaCJXkt2DK3PJ5xUO0eZHKySMo9PHG2iYzbhdkkcrKe5HFT5MUXQeYkgYghTxy3OaZQrIUZiFJODye9ezab5g8y3RDjqrDkj+1RxQO24vGAP4ck5/OjYH0IvFcUNvd6ffSRRqRPiYrzuU9c5q4Ov4iMJBsSBOQo9sDFVnxRapNo9zExXzVBde/5VPaalDdadBPbzhHeFSQO3GMY/Knj0NlbnBJ/Qbd3qkmC3Vs5wSvSpYENugKnCnqWPSq9b30qSlFRC2cEjrUk1/qFreRWZFuPPUmM4zwO5NV+iFFgjbEodXUk8da57/qXYtJewXcaA7l9W3PWrSlzdO0ZkkiVjjACcbj2o4xWl5Yu9wBNAgOWUcgA8kfIH60IjwfB2cZmcRzBgCzOAw+fiobqBZHxC372Q8ZGNpP8ACfv703nst2o3FrARKIZGRNoByuc5/SgtXgjiImty+wAGMN3Oa5zSdfZ6SnyViu3muIFaVo3RVbaUeio9RiuWG5gki/wsOlMr3yZYo58blc4YDoDVUkgi/HyxKj45ZQvJb4H60s4RyIEMjiWmG4cMpDqwPZTxXrTkLt3AJ8ikVrpNzbkzTSmJegjc+r7/ABUdzahfV58iuPcnFR/Gj5LRzeRy8kCjMkpwB/CcUDca3DBGRbE+/PUml34d2QmSXg9MHmoEtW8wqyAqDyQOapHBGG2dJyn8TJNWuJtzce+SKhFxI43b9w7jFFmwyOMANwMmlc0U1rKw+n7dxT/q1aIyeSPyClvnxyMflWVHFJH5Y87hvisoUwpvydPtJ2uUC3BYqqvGvYD1MKNSxYSBlO9WPDe/xSyNZDbxpEuMljk/9bU9ZvwVlb+Zuf1A4U4I+aaHwiZppKVksUUkMRZAACSM9cntUlu12J+kW4uWX09BjvUYvY5W3FtrBRgdlryC6RZ8SPxnIapycm9CN0WQM0scKPOqMVGcDAJDZ/tRBSSNAVuWPGBnHHFKrS60t33PICIxzk17JrejW6hXnbIySdpIz0pHBsQdrPNGC6PuLV5dWsuoW2ZhHkHI2sRn70tt9X0uR4xHMCJFznPT70d+0rJSFRwWOAFHO7/FFRkujhVHp8Uc7qy4fpJk5LA8Uq8KafFcWVzbyqPNtLh0BP1Kucj/AO/FWedkeRsW7K/Z84JNJreJ7bxbqsEfpW4t45lYnqwyP81RNPoL+IXHokzyrIrqR8sBR02kvcC3YtH5kSEbSR7+9BiV4yVbBXqxIwQPvQcWpTDVpGn3LZvIApONm3HXPvmjKXHslGMpdB6aTexgl/K3A7ly/H3oOK5/Zyta2kitcBtzc5DAfwj71PeX7R4d2KqQVjULnJ7k0juApjSZFMskeAQpAY+2Ky+oyuMkom30/p7g5zYlu2j0+9EdsrSXrMJZGkPGw8jH5Z/KiLhbWUo15bxvmZii7AVIYcAfY0s8YyXglWQwKGRVjLRnIUAYHPXODx8ZpSNRm5ieeRyU3IT/AAY4wKbg5rXZWOWNaDtUFgt0sSlGiddskX8KtW+n6VGsZu2tYoNuVjVBnn3JqsvHPdX8aTvuMxAI/i69TXUb62iso7fTox6IUBIPPNGT9uKTKLjN6KTdwNJG3mGRpc4PHX7UsmtZpIWjaJyckjIOcflV8trCO4uGdjwg3Yz1PQAUw1HQZm09543jjXGREjbAfyFCOamTkkmcoSyupiAwPp6r3Aoh7SRX2794Udh0+Kd3eYnCOEWUA+pT1+9JYjIYMklWB5CnBzWqL5omm09MMHh29kjE/MSlcgN1/SklzAyK28lypxyK6Npl2LqzWRjuYKFJqseKNNYxb7c7epK0mKVNxZr+StlMeMMc8CsrT1ZO7g1lW5GVrZ2Cyj/4WBhzwT/3GnsKLPbOwIxjGKX6LskSNcELsIB9vU1OkjVIxGGwT2I61j9x8EjPKEnNldubbewGThTjHY0Tb2qMR9LFTxk96bR2UM0gMzsqAcge9EtpFgUMh1CJAhBAdeKrGXJWI9dgENlD5ORDG0hALjAwRn3qPWrO3XRbpo4EQ4yMY4zTqG0iSPMV/bXG3OdjdB16UJrSrJo8wj9QlUcjoSBximFW5UIPCljbysJJF5IkU5H6VZ7XT7eEeYoBwx9QOTkdsUp8MxtCsYPp3buvzU1nen8fcmNgMuQoX3xilk2lofI3GXFG1/dyi+ikaUtGsbNv3c5PAFTXk6walod5ccNcv5TkjGOOB/WtTrc9qnmXrIyn1AFBwByR0+Kj8QX76t4dvJ1SNZLCWK5R1XGUzj+maGNJSOk7Q91p7BbaXzAiyMmEDHlq53HLPLLFBn/bdePsc10yS/QJGPwySK0QcMf4uO1bIYbuIMbOGJsdcAkfPSum6WwY5OCord5YJe3Ec91cyn+LZ0HXpxzXnkFpQlpEVQnh1XIxTe5RLR03srIScnjOaV3kqGJjbPIkwOVRG2kn+9YZ3KRVSVUVfW0lOpTNcxhSQEyCfUopDq+ni4kVoXIlTPqxjPsMVbptYcrm+VZGUAqGXmqxrHjGG3uBKlnF9QHmEfRWjE5XokJdJR316weVSH/EICGHYMM10e9mT8ZMLhVd+MEe2K5LceILm61IXqy48mVWSMDjAPJq8XF41xaW9xu3M8Y3Mp71TNFuKNWHJ5Hlq8ZW4a2AMigMqjkkj2rbVfF0M9l5CKEkxjntVIvdRksLqKSGYpn1Ky8FW980p1nWkmmnMkGZHcEujcEgcn8zU8cE+x3FP9mM9SuUuLtfUMojFjngkDj/ABSsu299qnOzn5OaSy3U2VMmY1Pf3+KL0hbq7vY7eM+l+MkdBWpVFUBft0dC0m0e30q3cf8Airvz8ULq3EDh8bsEVY7hBFp9vbIvpCgfYVU9fl2uye2RWbHuTo2tcYpMod6EE30msry9YGY1la0ZW1Z3/RdGg/ZVrLHJKsjjed2DnJanEenRkDL7iPcVWLHWJotItlQbNkZwCO241qNduJBNGZAsg5GemR81meLlC/Jic5RyNod6jYPE3mwOpCgZGaVzLbxHMzuEkiACr14zWj6m/wCzmuWYO+4JluhJ9qBY3G2S5hjO8DEEaDKKT1JPv/moY4PGqNFqcU2NdLtliurhYW3RyRZB9jjpTvRUWaySG6t2SSEAGGQYUnHGD71U9LuJo/w9tOBGN2SR1+1XOxEpvY54J5HiRCoRumD7+/xitKloy5I07Rv5KwHMNhGNvsRVK09vL1uSK4t1/fzHj/lweK6Bd2dvK482BSD1bkYqnr4dNjqNsGuldHcn1DBB64+1c3YlvtmavoVxqiSxWzxxbifKYyA7s8YxjimHh7TpEtbuwv1j8ma3EZUvnd2oy4025fJidTh+3FeCN0mAZTuGO3tzRj5Oc6IfC11BN4XhluJPXbhopC38JU4H9Kn1PVrazjHoaTccAIcYGOuao1/etph1rTRIR5kq3EQz13fV/OlNjrM7M8V+XZG4BUHp2FdlW0VxrkNdX1mzhuVeSS7U5LCIjO4d8HtS2LVbp+N24FsRu4weP7fNE6fpB1u8nZJAEjwdsnJ2ng4/SmslhawTBLaFmKn62OST8e1KoJjvjdFZ1R7+29J42Lna/IK47fOar2ttbXLKjnyxJgH096vd5FJsaJ49yOeA7Zwfiq9d6UJXRY2PDYw301SK4itWVmHRVXT28qVJCXJUjqR7VLomqyWcMlncK0iqOFX6iPcZ4/KsvoprCOSN0aHD5G5Tg5pLOoaXzIjtPeqVeho60W/8NDqECTpMJEUcDoR9x70i1WGNHMKsAN2RjvUFpdBnbfvjk24WSPv/ANXxWsrX1zKSzbwv0s3Wh7VPRfnqiKJJHmEbxlwOBnpmrdoPlaQguLtS112jQZAHvUc9vBawW0NtF5bGNXllfqznrUcc6SOxdcjP60sl9HQpbsssnieB4suHBHQBaS6jNBqMzCMushz1HWls0ZBLA5BPA9q8hG2ZGzgqc/ekx4oxdovLPKUUmDvpAc5kuIoz0wVJ/pWUbcSM77sAfasqxAt9u7yW8HByqk8twRuPFB3dqznmXHuCcA0TYxvNbxgswUg9P+o0KxmuAV8thGj87u+KXGm4xRkbrI2NdGtRcWUkUzEx+YpAzwODTm2tVjwkDsAP4RIDxS3R4GlgmGSq7gwI9gMGmCWknpKtEWHAweoqGdKM6bGjLWkGAK0mGOCg/wCUUfpMT7yzZEQAYSFsd/ak4s7l5OWTdnG0dSKIGk3hk5jkTcMA+Z6T8YoY3YstluWRHIjjk3MR3NByWwN7HM2Ssa/QpBOfehNP0u8t2XzJkKnq0nUfanMNv5bh5pkwvT4piQQjRA7QpJJyBS3UGuQ77Iiq++M0Xc3dpC+6SQEjsKHXWrQlhvx8ntTRaQsk29HOvGSQRztNhhevCFQkYCgEk5qs6eRaqLiVU3niLccgflVv/wBR5rO7083aOJZ438tZUbATv6h3FcxF1c/ioisanHUHv8CrKKcTTiWjqHhS7tmjeFtsZmU5J4Ofj4+KInuYUdgWHBOcCk/hWxE8zTKzCNY8gy/wnIz/AFNE3yxx5M0qgFiMgdfmpcXFgpJmSSRTzADnHPNA3FzBHDLC672JO3b2oK5u1gcmOTco9hSia6BuZGVyoPXFUgrexgy8gN9bC3Ew9WNuTk5Fc4uU8qV1ZRkMQSD7Gr5bsYpo585VWBJ7EZqr+JbYJqE5AwGkYj7HBH9arSCuzSw00tDBcYBjkYpu7g9uKemwl0+ZIrkAh0DqcYyCOP50k8P3BilMBJwSG56cV0DxHaF9KtJiP3sMK4A/iXnIrozSmov7DIVzsk9lAk4ydmcjt8Uj8ox+ZGzHYpyCKsFlbC40SEy8EKSD8ZpRcKFyCNynjFTyfNhXRDFkrjOfuOakj4bG3J9hXkKqZUiB2OxA6dicVLLcMyPBa+kgkM3GTg4/tSdDpgt037zAIGPmsrWK0XB81ct7kmsrrGL9aPssYuNxwRzweGJP9aJzHIjRbDtI9+QfehdOUS2sRfsp5/8AUf8A+aIVQA4RvkZqsdRVmKfzY501iIiinbggEDGGBHNGCKMBkk2qeof5pNDvjs5CA7MCD6OvAqW0nlkIImX1DkN2rNlxc3YvJxDX89GCxOCT0IGSamK62qL+FleOQc7wobPxg0OEnZsqCQDztfFN7KS4lIhjMo9HJaT+lCGNRA5tsJsYr25jDXcBUgepycFj9qjlsnlDC3kbz2XhHbgk05SZY4ljcsrDqfeopEjnfcsu09uORRTo4R/srUowG2pk8EFs1Dq2kTC2dyq79m3MTerJH6YpxeWkygf8TIB7FTmkf4DU2mO/UXMYPpXZzTWjhHreiXc/hWWIx26vEqyHaCC23uf1rn+nwqJFVmjlA6q65EZrscti6RSh9zLIhVg/AxXH/LuNPvZFEKtIJGVS30rzkZ/Kq4Zt6Lw6Oi+BbmO5nkSZBiMEAg5UgDrjt1p3qi2i+YxihCqPTvHU9/tVa8HSf/kUSUHDoVlEYGOfem3iOwLPuVWKKR0PAPvU5/IlJ0ymapfLJcTrDYwKiYDSckdemKALQxGQOkbEsCAq8f8AzTXULAl5EjBKNI7bex5GKhstGEwIZWwMkhex7U6ki6insX3MsRZt0UaYGSE+nHwKF8X6XILFL5YWMGzhiOARj/NNZ9LZLgB0BA5wQfV8Vv4z8yTSba5Qy+THH5boOgHuRTRm26OXZzaByk8bnGxsZxzzXUdMk/bGjpHG6mbY0a5PfHFctMRDr5WFwc8cVbvBj3P4qF4InkMbZbHG370MiWmV+iz2Wi3K6cBcyKsmPoT6ar+saY9sOTgk5robypn156DAHal09mt3M3mKGAz6TUuXklDJxZRU0+dI2uADggYJpWJZYZ3SLA9XcdRXSb61VrXyNhUAcYqmXelskzMQRk13O+yykpdAq7mUFxzWUUYyoC4zgd6yutBLdZz2yWaJKm3cuzehIwc9cVvHs3K0bCQDJxjk/GKCWBfwiHJxgfzrxIt04Dt7AbTyPmrP4oyOnJstujkJPHEJBumBXHQjijbfw/JBcPMjbt3ZucfalHhUSTXaCXcyhjsOPpNdAijxwcGklKiLdiaK1vo2yjgH2I4pjaLdAEz+Xx0woo3YK8KcHkAVNys6iK4ZsA7V/So12/Udqtjn00QxVY/U+0DvS28u7ePCyXCSN/CinrQSsIcZYdvBwPvWoVGIxu/KlB1mCLC+WxJGegxUja3IYiYIBuHRjXSVI77oJ1RIorWVnlMZKHaQ2DntXEtUeW31CWRkmcvIRISOHHtjoTXR9Ru5pizys+7H8XABqha4oluN4G8Kck4PWmwSo0R0i1/6f6pYNeSWLKFnkK+USvKjuDnoKv8AcWqNAclcNz964haR3cF4t1auyyRYbj2q+2WvXUo2zOUU/S7dKeaT2TlC3YRqWmuJHIRii9wOFqDTrGW3nJ3el+vo5pvYTqZViuJyx52j3+TRZCsm7adwGD0qd1oDk0ItS03zVBTGR8Uj1OU2Ph/UTcxebGISpjI65757VdUMchKpgnvUd7pcd1Z3NvJFlZYirBRyRjt80VOmFTPnO1iS4lQrkLn1knJTj+ddB8ES28ci2iDy2ki3BW+pznOT847VRNXtWsbqSBCylCQWA64p5/p6/mayCeZy6gyE9jxir5FqzVF2qOmvbFXPOcnP2r2G0YzeYAefjr802aBS+ApoiG2wO1Y+dmXsR3loW65PFIdR01pQQAc/arrcQUumhUA5HNL7iKxfEpI0hj1BP2FZVwVFXogrK73EN7jKrb3QFvCq9VUZoplhnddsexsjLjg+9KV8wW6BVXJQMJO+M01s1ldlVVP/AJm9q9NJe2jA21NjzQJFTUraNZNzMxyK6CnQH3Fc00eD8JepOW3PuOSOwro8FwrorKvpKjBrNlXQ6JqC1bUYdNs5Li4IVVGBzyx7AUWZ1HXFUPx7e+ZqlnbyDMCguF936D9KlBcp0FhVxqV7PczPM3kpkBE6lV4/U81E0QDsVEYxyOP51W5tRuMl4GOFI+c0ZZ3lw6t5x2MSTgDNVlFJnLod+aCNrgE4xUEiSSRGOG4aJQecDk0viknnZvLy4BxndtINeLcMjlScN880rXk4KOnyTTgS3byoPqQ8CmDpCkQjVIzjgYUYApdBcugIl5J6YqKSVtrAMytngiuSoZNhtzbQY3+Sg45wKBkht2j2AnB7Zxj7VDLcT+XseR+Bkk9DQ0kLTbZvMdHU9U5FcqGb0O4ZDG0TBclScHvzRJ1NkcRn0qxxknvVYFxdwPn/AHE75GDUEutO+Va3HB4zTKCkQbf2WmG8H4tTA31MwbJ44p3PfbNPmcOEkWJiGznBA61zb9q4t2aAETE+kA4IpdfavqzafLH5++LGG91/PvQ9umWVFQ1C5eWeSR3O9ySzDvnk07/08iJ120VfpMwz7mq1MgdwVOauXgA20eqWsl3uIj59HHOeDV51wNkVo7TDEcjIogxlUZgKX2epRSNlAWyODmplvWnuPLGFUDJJPBrz+LMTuzJ1yBjqaDmtiwyBWw1W0n1JtOhctMI97Y6YyB/eiXYJGxY4AHWoTx70XjVbFv4YHpmsouBYvLDIDtbnOetZQ9tjaKTZWiR2ULIpy8WMntU/raQtu9R+KJ06Fv2da+Y20NGuBj3FYLYx3R2uCM9COK9aM1VGGSqbZvpyE3qBhweMVbbaTYgQtnHSq/pi+ZcBvKcFerMMAU5xznvSzdhQw3gLktXOf9TLpba9tZISC3lksGHA+auzuxB56CuYeP8AzJrliWJwCv5Bhj+pqcXUjRhxqd2a6bqEd7GUjUiUjpjg1v8Aj5zI0auVfbtYqOvFVjQr2S2kWRHVQQVO8ZH/AMVPqEjJN5kbMFbr6unGK1cOSA4pOgyHWpEvDGkuD1bJ74ppBqMznLHd8gVSHZZWYxvn5xTLSXJYLNI4lA4GeKE4xsLjXRcZtQ2EZ3bm7r2reK9ypbeQR7UnsA7IUkbdtPvWuo3LQOYk+phzUu3Qb10PJL5JG8s4bjnHetFkeJUSH3BbJzmk1sWaMFPW38XxU6ylTgMc+9I0kDi6ssQbcETZkt3oebT45SQ6gfalUV/KjAYJweuaPjnaY9wTTQ07I5YujaTTLZosOhDAcHPNBXGl702EE5HXPWnMMhSA+ZzUHpkclMgj5pMuRJ6E6dFQu/D484SImcdU6fzpUfMsLsvaiWIoQCrcg/Y966DNCHGN2G70r1LTfOHq6dvilhlT7LxySevoE0/xdOkTKI1VhwOetYniTUDOsjj0ZAPBpTJYC1YkHLA8mtsTyfSVC46/FXSTK1Fqzpfh503C6ZFV5DkOcZx/y/and9cxRW7CV8ZGBx1JrlNlq91ZIESVSB3bnH2pzFq0pKXPnPIyA+k8DJGM4+M1OXp23omnRddDlMlq0TEM8TYPPbqKyqNYalcW6MIJwQepPJNZQ/GmNyRabABNMtjK4KRxLn9Kjd0kmIAxwCPsaOtdPcaVa4QEeShOe/pB/vQyI4ZvMVRjpiitEJ/Ikt1MbKVHOatUUAZQ/wDzKDSSwhC3KJJ9x81aY8BANo6VzYvQpntyfSBxXKvGEzLr1xCRxC2wfPpyP0rtWxfauOf6mWU9l4mkmJxb3kYdGHuvWlpWafTZFzopN3H5UXnBSYt+GVTggnoc1YrGGG80mNJQspIwW/iFJnCunkvypIJGfbpRNhM0MQQNyON2MZ/KtEG1o0ZcfKVor91G9pdvGwwyNsJ65FT2ToJv3qBuMj4qfUE864LkdeSaXqjmTA70zdk0pMarqlwIysMnkoDgbeCa1lvXuLVYnwzJny2Xhhn3NBKqhdso6HNSq5Kjaq5zmpObTLR9PzQVomqTW8pSRMleDnuKsA1GxnCkYEh4IXgiqhfPJEVlVupwQKAF1IJPMU7Sep+KKinshJcXxOkRCyYgGdVbOCCOacvDbLHiHczqOfUDXLNL1hxdFr1nZD0RF6/erFp13qMsUj2lqqpjPr6/pSSxu9Cy+JbFnEik8+njkVs5WK3WTcXLHACKTj71zu7OqtI10b0KwO4RqSBxU6eKGnm3I8sLMoBUKcE9z/SlnhbdGeWNvZcNUuDFat5ZIl6DB60kj1S6uSNs3mSpuDKOARwM/wAqHLtebHvJHdAcqnYHpmpUVVUBVCP3K9+KfF6eu0CKcSORJvU4UgnrleP1oZ5wV2l1LAc4NG+dKCQrkDHI65pNqdtG4ZlMisx+lTxWxRVD8mete26Z/eoT0IBzWPerMV/DS+WAPXg9aUSRSpGA7LGOowuM+4oJJVZmRtwJGNxoul2V4ot1nqO0yATBeR+dZVKMjRu2GOD0PvWUvKJ3FH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028" name="AutoShape 4" descr="data:image/jpeg;base64,/9j/4AAQSkZJRgABAQAAAQABAAD/2wBDAAkGBwgHBgkIBwgKCgkLDRYPDQwMDRsUFRAWIB0iIiAdHx8kKDQsJCYxJx8fLT0tMTU3Ojo6Iys/RD84QzQ5Ojf/2wBDAQoKCg0MDRoPDxo3JR8lNzc3Nzc3Nzc3Nzc3Nzc3Nzc3Nzc3Nzc3Nzc3Nzc3Nzc3Nzc3Nzc3Nzc3Nzc3Nzc3Nzf/wAARCAEAAMUDASIAAhEBAxEB/8QAHAAAAgIDAQEAAAAAAAAAAAAABAUDBgACBwEI/8QAPhAAAgEDAwIFAgMHAgQGAwAAAQIDAAQRBRIhMUEGEyJRYTJxFIGRFSNCobHB0QczJFJyokNigrLh8CU00v/EABoBAAMBAQEBAAAAAAAAAAAAAAECAwQABQb/xAAmEQACAgICAQQDAQEBAAAAAAAAAQIRAyESMVEEEzJBFCIzcQUj/9oADAMBAAIRAxEAPwCpRx77mYHp5j/yZv8AIouGPLYwfivbBcyTFl6ySf8AvP8AimEagZ28V62Fr2of4Nla91mJbrsG725rz0qf3a4APWtzuz1rFjYnAHWn5Im2BzuzSYA9NahQ0kak4BYAn2pk9uQu7aMfNCyRhjx2oOSBbPNQhaxvLiB8s8bkKfjt/Khogzty74PzVi8Z2jZsr8D0zx7GIH8QAI/kaQKu1dvQjrU4uMh7a6MMjdAWB991HWEG7AZnJPzQcSZkx7U802PgHbzRaxr6Bzl5D7SFWKoUzt4yabR20CIQ6Jn2xWtvAscanqcda1uLgDPao8bZPnKwG9WLBxGAB7UrEaTNtPAJwKJup97YB+9CB1aTaMjBxmn4RXY8ZTD7WyjRMgZ5/wDveoLu1XymwACeh3dKLSQpAEByOvNCSTBmJBP6V3HH4G5T8iO5tpADtnmX4DHn+dLrie4t2P8AxEpB6es/5qwXh444Pf4pPc2pdWOOT3pljhfRynK9sXPeXZXAuJR8eY3+a0W8us//ALM35Ow/vW8luy+9RiDjLNjHNNwgvob3WbSXt4qZF1cDPfzW/wA0tk1DVHmwmpXW0HH+83+aKlJlOyMZ9qz8MIVzIM59h1qUscW+iqmyP8fqCpxf3RbuxlY4/U1PDf372wZL24DIMMPMPPzUSWsofc64X+Fff71DLDLCxdAeTkjsKX2Mfgf3X9Gs2qamZDi/uf8A1SGsqK4j3vuBxnkisrvZx+A+5PyWy0BVXY8/vW/9zUwjX05PeorGDzIdyjjzX6/9bUesWSQKph/nH/EY8v8AVkAHTiiY1UDOBmp7e3DZDDpWxtyDjFM3QoNcDfHtzSxwY1ZepIIFOpYNqMx69KVyw5dT813ZxdbqyGqeEBx++S1SdRjrgc1QnGWO4c10/wAK3CfsjTFkAYSQzQt8BT0++KoOoWflX9zGgwqSsgz8Ej+1QxyptDPQDbIXnQovbkU/0tQCATn1cj2pVBGYhnkH4pxp5VYgCMMDVZO0K2P/AC8xEj2pLeqV78VYLY+ZZtjqKTXkTFwpHekgxeOxNPCUG8HrXscXpUgdT/Ki7pB7dDWkURyfVx7U7Y6PRFuwCcivZo1jTdgVNGAR6e3vW7x+Z6aAWxI8TyuxIAFeNbkRnPPtT6WDZCCIgT2FCFC8IlCkowypA4I+KMZqwUV5rbPVCaWX9uY4yH5NWiZUx1FKtRjV48nqKo3Zy7EkYCooUY4rWVvTtAqdlO7AHbr3rxYuAc5+aBZOzW3Tje5zjrk1uyeZG+eCfpP9q2VF8tl7mpnAaNgv86DCnRXZF2uVIxg1lFTookOWz96yhQeR0PSLMvYBgOrsf+5qLj06UN9PWmWgxIukWzHaPMDH/uamRTb+lZseX9EkZcl82JFsXX6hj7VhiEfBHIpsMmPB6/NDPEC5zzVVLyJbE9wBJlTwPigZIMMMAnFPZbUEE4x+VDJB+8GR0NNyOtkeiag1pNBbOn7o3AZSTjbkFT/I/rQ13vmvJndQGZyTg570xazEhYEEHGVI9xyP6Y/OvLq2VZfMSRXEiq42nI9Qzipx7KWARWwYnOeK38vy5MDOKJjTawOa3MRlbKAEgHtRbAN9C3S+jjkfkKmu7SIMWLjcOwry1ifTbAh/92QZBFLpZWLdyaVOugiy/bdJhRwDWIu1M962uH5+nn7V4vMYzRthR5GMnFFJsto2nkYBF9+9Dbe44A5JFLNdnIkjgknEcYUt6zkH8qScmkNFXKh7psdzrbbUHk277l8wnnoeR7Y60dquhS2wg3P5kcUXlxkHAwOuR796UeE9VWBNkbB1wcmOVcnpjjPFWFdYXUPNikVt8Z2MSCCp9m9qxRz5IztrRaeNIp1yg3EMOaUNG7b944DYFP71CJnGOc+1BsgZcAD9K9dO9mSLdFa1ACGLeSQdwFbmPB4Ix7V54qjaO0j4Iy5/XFCLJPuL7GaFFXc2M4P3oNl49WFsBioZn2RFieK1uJJYUSRkYKTwCOtQ37M1sCMDPJBoWMJ9SLvcbmJORxj2rK8nch+R2rK62cde0WaRrGIMf9suqge25hT61lZ4wrAlvekfh+ItZoScZZv/AHNVgt4yrqAQcisWPUYi5/6M1PBqIAliR3oueHHI71rDAS4AqvJEiE25ZaH/AApDZ+aaMGQ4OP0rSQ/uz0ruSEcWAMArhgPpOaAjwpmgAJFvMVBPZW5H+KaFAc/IxQEyiPVCO1zASflk7fpRTs7izQoOQOoproUSecA6gjPOaXrHLuY7DTLR2YynIwaLeqBQZrWGxtIwO1V6VPVyf0pxdsWldSeAaWTowoLoZSQteM7yQc5rEBJxtPHFGJAzNxRtvaIo3yEKoPUnAz7VzdFLBILclSSMcUn8WWel6XqWnapeRgRSljMQxPqHTirjPc6fptvFPdzIqSH0rkFj9h7fNVH/AFL064ulh1CziSazgTc7xsHGCcZ61OUk9FsPKOROtAd1ZeHvKea3hnRbgGQtBKVEeOuB80H4c8RQrc29vqF0qLGcRzzSbSVzwH98cY+5qonVJ4o444pzjeVkXdyCeM1dfBej2sulXlxLBDPcJtVJHXdjgNn296lDHr92bPUOKTdFq1G3RpMv98gYznmlLQqpIx07033rcRCRQzgjJ289ftUFxDwPQenvWqE/o8lxdFI8bhRa2ygjJmAHzW2jQzmIxKEeFwGdvYe1EeOLZVsLJxgsLjp+VS+FkB0SMEbSrOMnqfVT8it/+IH4ptEFkJUIVlwMfFI2QtajdyTVg8ToTZsT9JYCldugktFLccYBruW6Kw1jEc9vufPA471lGXMX7zk/pWUbDxOveH7XGkwOBneGP/cabWSYcY55waX6dqFtYaDZGVv3joRGijLZ3nnHxTPTkREBQkknc2fc1jj8ETy7m2TXkO5gSMDtQ4JRtoHSmjKHC5GaH/DEybuMMTTJkiCSBpkDY6cVp+HI4xTKEL5POAM8nNQRMs1xOiEYBXaff3rr2cLjDhjkUp19Wt44LxBnyJ1Gf/KeoqzvbkN6hilviDTxcaPdxpyxiJUgdGHIpkzl2aiJTIxKlWHbNMdLtovIM8g5ycUq8PzDUNMtppOXKKrnPRhwassdusUKog4IoSkDpsU3cYd3wMEnpS6SLa/q7CnksDK+CM56Gll1eafajM9zGZOfQvJrvcR0YSk9IggiEjBU5z7VS/HVxcvqcdvp10uIod0ojkyAc457dOaZa94luFsLhLEJDG4x5ijDgfFc8E80c4MUmAykE565967mpG/D6dx/aRvJc3OpRLJcXDMANkj7/Ug+Pin+mW7Q2wsHja4t5SEwTkMOxqr28p82Vo1DKGIZMdfy71cNNuvxEaS6X6WH+7Dv5U/Ax/Ks3qOSVo9LAoVTMk8AaVa3BnvLhhG3IgQc/rRVpZadbb4LeF0gIwVLFgfatpZ0Ega5kdpT1V15H9v51q16xO2FAfYgVieSbVWasfp8dbQ4026FllI4Y5IguFX/AGwtHHVLWfidViI4G01VWTUbp9rehB7DrR9po8cPruZNzn6QKVZZw6Z0/S4H2iXWLDTtUaASF2WF94VWxzU1tY20UAQRyEdl39KIWBYVAWMs3cAVFO8gOFjYEY4pn6rK/smvSYWuKRpJDat+7ltY3Xrhuamgl01F8qSyhWPpgJ/OgnEoYswI+KGkb1cOPz4pPeyXdlvw8T1RZ4tO0OdAzWcLfdayq3FcPGMBz+tZR/IyeST/AOZHwZoXnzxId7OyllAPO0bm6VdNNR1Ox+COvzVc8NJGLaIqvPq+OrmrTbWwWUNtPq6nOcCvUj/NHzuT5MJk82IjA9BHJ9qGluRDCXOdqcn9abA7U3OwwOpNVjUDFqN5HBZyuMSevstddCJHkl9vd4bcsY8ncR9+n9Kmg6LjeAOh9q2/ZslvJz5bRkfUBW0sqwIUUh2HbsKf6BTsYS3GYgvSbjaPcUQsYaEnAAPUVX7We5Wds7Zdw6kYx8Uz80NG0UxRQRtYKcHBpOVDpb2VbwXdRW0+o6ZK/wDs3RaKT+FlPJxVruNctYBgyA4ODgVyPUDPaXk0ZnlG2TBXJBBB+r+lNItF1fX1W7Z5BEwwWfjOO57UrlKWkbZ4MUEpSYX4q8ZzPKbdMQoGB4b6h96qy3kt1IuOSeI1QZLMelXrTvAem7Um1N2lC/8AhqafRabo9hOh06xij8s8OiAnP3NUUIr/AEn+QoqoFAg8Ga9fQO94YoVZSwQsSxx2OBxVL1d3tHjt2iSOXBBUZPfHevoQyK+BhWAB+D+lcP8AH0DL4nP1KPMZiMfP+KZUHFmnklUhRCjW8gZxjcN2aZW022XzbclWPJ9s+9A6iHaYxRhSSB1Ge1e2dwqWwRlw+c578UjV9m3oepr00TLHdIjoBlQ3IJ/tRkPiWFNo/DxqvcrjikMwaeLcroj7sqcfVS6S3LyFNrox6hehrHPFBLRrxZZfZ0GPxXpgjyEaR+4xtFLrnxiscv7qxYhvpOar8WnukQ2RDj3YZqSZAhy2ThcbsCo8KFlNuQ7HjS9cbI9qZHUYyKBl8QXrSMxfeehJNJwwXlMZx1I6VkKSTSbcA92IGOfmhSujRDJGPQ3TX7knBAIHYGj4Nes3Gy+iIzxkdqViOztVBdxuPJANQSX1ioO3DHPU03tN/QX6hF1gisZoleK5jKkcZJrKpSatAgwMfpWUfx34B+S/J0PwtcKLJQY2yrEDP/UatpvooITLKwjRRlj8VTdAeHT7KO4umUowLABieNxpZ4g1i51YeTG4ihYkbVXkL2GfmvQgv0R844/u7G+p+KG1aUwWe4247jq33xW2lK6MBLuQE/VnoKR6ZZRxkYVlAx0OBVghMRKo2W7Uk9HcfBZ4nh8rbIR6gCBu+KW6jaCJXkt2DK3PJ5xUO0eZHKySMo9PHG2iYzbhdkkcrKe5HFT5MUXQeYkgYghTxy3OaZQrIUZiFJODye9ezab5g8y3RDjqrDkj+1RxQO24vGAP4ck5/OjYH0IvFcUNvd6ffSRRqRPiYrzuU9c5q4Ov4iMJBsSBOQo9sDFVnxRapNo9zExXzVBde/5VPaalDdadBPbzhHeFSQO3GMY/Knj0NlbnBJ/Qbd3qkmC3Vs5wSvSpYENugKnCnqWPSq9b30qSlFRC2cEjrUk1/qFreRWZFuPPUmM4zwO5NV+iFFgjbEodXUk8da57/qXYtJewXcaA7l9W3PWrSlzdO0ZkkiVjjACcbj2o4xWl5Yu9wBNAgOWUcgA8kfIH60IjwfB2cZmcRzBgCzOAw+fiobqBZHxC372Q8ZGNpP8ACfv703nst2o3FrARKIZGRNoByuc5/SgtXgjiImty+wAGMN3Oa5zSdfZ6SnyViu3muIFaVo3RVbaUeio9RiuWG5gki/wsOlMr3yZYo58blc4YDoDVUkgi/HyxKj45ZQvJb4H60s4RyIEMjiWmG4cMpDqwPZTxXrTkLt3AJ8ikVrpNzbkzTSmJegjc+r7/ABUdzahfV58iuPcnFR/Gj5LRzeRy8kCjMkpwB/CcUDca3DBGRbE+/PUml34d2QmSXg9MHmoEtW8wqyAqDyQOapHBGG2dJyn8TJNWuJtzce+SKhFxI43b9w7jFFmwyOMANwMmlc0U1rKw+n7dxT/q1aIyeSPyClvnxyMflWVHFJH5Y87hvisoUwpvydPtJ2uUC3BYqqvGvYD1MKNSxYSBlO9WPDe/xSyNZDbxpEuMljk/9bU9ZvwVlb+Zuf1A4U4I+aaHwiZppKVksUUkMRZAACSM9cntUlu12J+kW4uWX09BjvUYvY5W3FtrBRgdlryC6RZ8SPxnIapycm9CN0WQM0scKPOqMVGcDAJDZ/tRBSSNAVuWPGBnHHFKrS60t33PICIxzk17JrejW6hXnbIySdpIz0pHBsQdrPNGC6PuLV5dWsuoW2ZhHkHI2sRn70tt9X0uR4xHMCJFznPT70d+0rJSFRwWOAFHO7/FFRkujhVHp8Uc7qy4fpJk5LA8Uq8KafFcWVzbyqPNtLh0BP1Kucj/AO/FWedkeRsW7K/Z84JNJreJ7bxbqsEfpW4t45lYnqwyP81RNPoL+IXHokzyrIrqR8sBR02kvcC3YtH5kSEbSR7+9BiV4yVbBXqxIwQPvQcWpTDVpGn3LZvIApONm3HXPvmjKXHslGMpdB6aTexgl/K3A7ly/H3oOK5/Zyta2kitcBtzc5DAfwj71PeX7R4d2KqQVjULnJ7k0juApjSZFMskeAQpAY+2Ky+oyuMkom30/p7g5zYlu2j0+9EdsrSXrMJZGkPGw8jH5Z/KiLhbWUo15bxvmZii7AVIYcAfY0s8YyXglWQwKGRVjLRnIUAYHPXODx8ZpSNRm5ieeRyU3IT/AAY4wKbg5rXZWOWNaDtUFgt0sSlGiddskX8KtW+n6VGsZu2tYoNuVjVBnn3JqsvHPdX8aTvuMxAI/i69TXUb62iso7fTox6IUBIPPNGT9uKTKLjN6KTdwNJG3mGRpc4PHX7UsmtZpIWjaJyckjIOcflV8trCO4uGdjwg3Yz1PQAUw1HQZm09543jjXGREjbAfyFCOamTkkmcoSyupiAwPp6r3Aoh7SRX2794Udh0+Kd3eYnCOEWUA+pT1+9JYjIYMklWB5CnBzWqL5omm09MMHh29kjE/MSlcgN1/SklzAyK28lypxyK6Npl2LqzWRjuYKFJqseKNNYxb7c7epK0mKVNxZr+StlMeMMc8CsrT1ZO7g1lW5GVrZ2Cyj/4WBhzwT/3GnsKLPbOwIxjGKX6LskSNcELsIB9vU1OkjVIxGGwT2I61j9x8EjPKEnNldubbewGThTjHY0Tb2qMR9LFTxk96bR2UM0gMzsqAcge9EtpFgUMh1CJAhBAdeKrGXJWI9dgENlD5ORDG0hALjAwRn3qPWrO3XRbpo4EQ4yMY4zTqG0iSPMV/bXG3OdjdB16UJrSrJo8wj9QlUcjoSBximFW5UIPCljbysJJF5IkU5H6VZ7XT7eEeYoBwx9QOTkdsUp8MxtCsYPp3buvzU1nen8fcmNgMuQoX3xilk2lofI3GXFG1/dyi+ikaUtGsbNv3c5PAFTXk6walod5ccNcv5TkjGOOB/WtTrc9qnmXrIyn1AFBwByR0+Kj8QX76t4dvJ1SNZLCWK5R1XGUzj+maGNJSOk7Q91p7BbaXzAiyMmEDHlq53HLPLLFBn/bdePsc10yS/QJGPwySK0QcMf4uO1bIYbuIMbOGJsdcAkfPSum6WwY5OCord5YJe3Ec91cyn+LZ0HXpxzXnkFpQlpEVQnh1XIxTe5RLR03srIScnjOaV3kqGJjbPIkwOVRG2kn+9YZ3KRVSVUVfW0lOpTNcxhSQEyCfUopDq+ni4kVoXIlTPqxjPsMVbptYcrm+VZGUAqGXmqxrHjGG3uBKlnF9QHmEfRWjE5XokJdJR316weVSH/EICGHYMM10e9mT8ZMLhVd+MEe2K5LceILm61IXqy48mVWSMDjAPJq8XF41xaW9xu3M8Y3Mp71TNFuKNWHJ5Hlq8ZW4a2AMigMqjkkj2rbVfF0M9l5CKEkxjntVIvdRksLqKSGYpn1Ky8FW980p1nWkmmnMkGZHcEujcEgcn8zU8cE+x3FP9mM9SuUuLtfUMojFjngkDj/ABSsu299qnOzn5OaSy3U2VMmY1Pf3+KL0hbq7vY7eM+l+MkdBWpVFUBft0dC0m0e30q3cf8Airvz8ULq3EDh8bsEVY7hBFp9vbIvpCgfYVU9fl2uye2RWbHuTo2tcYpMod6EE30msry9YGY1la0ZW1Z3/RdGg/ZVrLHJKsjjed2DnJanEenRkDL7iPcVWLHWJotItlQbNkZwCO241qNduJBNGZAsg5GemR81meLlC/Jic5RyNod6jYPE3mwOpCgZGaVzLbxHMzuEkiACr14zWj6m/wCzmuWYO+4JluhJ9qBY3G2S5hjO8DEEaDKKT1JPv/moY4PGqNFqcU2NdLtliurhYW3RyRZB9jjpTvRUWaySG6t2SSEAGGQYUnHGD71U9LuJo/w9tOBGN2SR1+1XOxEpvY54J5HiRCoRumD7+/xitKloy5I07Rv5KwHMNhGNvsRVK09vL1uSK4t1/fzHj/lweK6Bd2dvK482BSD1bkYqnr4dNjqNsGuldHcn1DBB64+1c3YlvtmavoVxqiSxWzxxbifKYyA7s8YxjimHh7TpEtbuwv1j8ma3EZUvnd2oy4025fJidTh+3FeCN0mAZTuGO3tzRj5Oc6IfC11BN4XhluJPXbhopC38JU4H9Kn1PVrazjHoaTccAIcYGOuao1/etph1rTRIR5kq3EQz13fV/OlNjrM7M8V+XZG4BUHp2FdlW0VxrkNdX1mzhuVeSS7U5LCIjO4d8HtS2LVbp+N24FsRu4weP7fNE6fpB1u8nZJAEjwdsnJ2ng4/SmslhawTBLaFmKn62OST8e1KoJjvjdFZ1R7+29J42Lna/IK47fOar2ttbXLKjnyxJgH096vd5FJsaJ49yOeA7Zwfiq9d6UJXRY2PDYw301SK4itWVmHRVXT28qVJCXJUjqR7VLomqyWcMlncK0iqOFX6iPcZ4/KsvoprCOSN0aHD5G5Tg5pLOoaXzIjtPeqVeho60W/8NDqECTpMJEUcDoR9x70i1WGNHMKsAN2RjvUFpdBnbfvjk24WSPv/ANXxWsrX1zKSzbwv0s3Wh7VPRfnqiKJJHmEbxlwOBnpmrdoPlaQguLtS112jQZAHvUc9vBawW0NtF5bGNXllfqznrUcc6SOxdcjP60sl9HQpbsssnieB4suHBHQBaS6jNBqMzCMushz1HWls0ZBLA5BPA9q8hG2ZGzgqc/ekx4oxdovLPKUUmDvpAc5kuIoz0wVJ/pWUbcSM77sAfasqxAt9u7yW8HByqk8twRuPFB3dqznmXHuCcA0TYxvNbxgswUg9P+o0KxmuAV8thGj87u+KXGm4xRkbrI2NdGtRcWUkUzEx+YpAzwODTm2tVjwkDsAP4RIDxS3R4GlgmGSq7gwI9gMGmCWknpKtEWHAweoqGdKM6bGjLWkGAK0mGOCg/wCUUfpMT7yzZEQAYSFsd/ak4s7l5OWTdnG0dSKIGk3hk5jkTcMA+Z6T8YoY3YstluWRHIjjk3MR3NByWwN7HM2Ssa/QpBOfehNP0u8t2XzJkKnq0nUfanMNv5bh5pkwvT4piQQjRA7QpJJyBS3UGuQ77Iiq++M0Xc3dpC+6SQEjsKHXWrQlhvx8ntTRaQsk29HOvGSQRztNhhevCFQkYCgEk5qs6eRaqLiVU3niLccgflVv/wBR5rO7083aOJZ438tZUbATv6h3FcxF1c/ioisanHUHv8CrKKcTTiWjqHhS7tmjeFtsZmU5J4Ofj4+KInuYUdgWHBOcCk/hWxE8zTKzCNY8gy/wnIz/AFNE3yxx5M0qgFiMgdfmpcXFgpJmSSRTzADnHPNA3FzBHDLC672JO3b2oK5u1gcmOTco9hSia6BuZGVyoPXFUgrexgy8gN9bC3Ew9WNuTk5Fc4uU8qV1ZRkMQSD7Gr5bsYpo585VWBJ7EZqr+JbYJqE5AwGkYj7HBH9arSCuzSw00tDBcYBjkYpu7g9uKemwl0+ZIrkAh0DqcYyCOP50k8P3BilMBJwSG56cV0DxHaF9KtJiP3sMK4A/iXnIrozSmov7DIVzsk9lAk4ydmcjt8Uj8ox+ZGzHYpyCKsFlbC40SEy8EKSD8ZpRcKFyCNynjFTyfNhXRDFkrjOfuOakj4bG3J9hXkKqZUiB2OxA6dicVLLcMyPBa+kgkM3GTg4/tSdDpgt037zAIGPmsrWK0XB81ct7kmsrrGL9aPssYuNxwRzweGJP9aJzHIjRbDtI9+QfehdOUS2sRfsp5/8AUf8A+aIVQA4RvkZqsdRVmKfzY501iIiinbggEDGGBHNGCKMBkk2qeof5pNDvjs5CA7MCD6OvAqW0nlkIImX1DkN2rNlxc3YvJxDX89GCxOCT0IGSamK62qL+FleOQc7wobPxg0OEnZsqCQDztfFN7KS4lIhjMo9HJaT+lCGNRA5tsJsYr25jDXcBUgepycFj9qjlsnlDC3kbz2XhHbgk05SZY4ljcsrDqfeopEjnfcsu09uORRTo4R/srUowG2pk8EFs1Dq2kTC2dyq79m3MTerJH6YpxeWkygf8TIB7FTmkf4DU2mO/UXMYPpXZzTWjhHreiXc/hWWIx26vEqyHaCC23uf1rn+nwqJFVmjlA6q65EZrscti6RSh9zLIhVg/AxXH/LuNPvZFEKtIJGVS30rzkZ/Kq4Zt6Lw6Oi+BbmO5nkSZBiMEAg5UgDrjt1p3qi2i+YxihCqPTvHU9/tVa8HSf/kUSUHDoVlEYGOfem3iOwLPuVWKKR0PAPvU5/IlJ0ymapfLJcTrDYwKiYDSckdemKALQxGQOkbEsCAq8f8AzTXULAl5EjBKNI7bex5GKhstGEwIZWwMkhex7U6ki6insX3MsRZt0UaYGSE+nHwKF8X6XILFL5YWMGzhiOARj/NNZ9LZLgB0BA5wQfV8Vv4z8yTSba5Qy+THH5boOgHuRTRm26OXZzaByk8bnGxsZxzzXUdMk/bGjpHG6mbY0a5PfHFctMRDr5WFwc8cVbvBj3P4qF4InkMbZbHG370MiWmV+iz2Wi3K6cBcyKsmPoT6ar+saY9sOTgk5robypn156DAHal09mt3M3mKGAz6TUuXklDJxZRU0+dI2uADggYJpWJZYZ3SLA9XcdRXSb61VrXyNhUAcYqmXelskzMQRk13O+yykpdAq7mUFxzWUUYyoC4zgd6yutBLdZz2yWaJKm3cuzehIwc9cVvHs3K0bCQDJxjk/GKCWBfwiHJxgfzrxIt04Dt7AbTyPmrP4oyOnJstujkJPHEJBumBXHQjijbfw/JBcPMjbt3ZucfalHhUSTXaCXcyhjsOPpNdAijxwcGklKiLdiaK1vo2yjgH2I4pjaLdAEz+Xx0woo3YK8KcHkAVNys6iK4ZsA7V/So12/Udqtjn00QxVY/U+0DvS28u7ePCyXCSN/CinrQSsIcZYdvBwPvWoVGIxu/KlB1mCLC+WxJGegxUja3IYiYIBuHRjXSVI77oJ1RIorWVnlMZKHaQ2DntXEtUeW31CWRkmcvIRISOHHtjoTXR9Ru5pizys+7H8XABqha4oluN4G8Kck4PWmwSo0R0i1/6f6pYNeSWLKFnkK+USvKjuDnoKv8AcWqNAclcNz964haR3cF4t1auyyRYbj2q+2WvXUo2zOUU/S7dKeaT2TlC3YRqWmuJHIRii9wOFqDTrGW3nJ3el+vo5pvYTqZViuJyx52j3+TRZCsm7adwGD0qd1oDk0ItS03zVBTGR8Uj1OU2Ph/UTcxebGISpjI65757VdUMchKpgnvUd7pcd1Z3NvJFlZYirBRyRjt80VOmFTPnO1iS4lQrkLn1knJTj+ddB8ES28ci2iDy2ki3BW+pznOT847VRNXtWsbqSBCylCQWA64p5/p6/mayCeZy6gyE9jxir5FqzVF2qOmvbFXPOcnP2r2G0YzeYAefjr802aBS+ApoiG2wO1Y+dmXsR3loW65PFIdR01pQQAc/arrcQUumhUA5HNL7iKxfEpI0hj1BP2FZVwVFXogrK73EN7jKrb3QFvCq9VUZoplhnddsexsjLjg+9KV8wW6BVXJQMJO+M01s1ldlVVP/AJm9q9NJe2jA21NjzQJFTUraNZNzMxyK6CnQH3Fc00eD8JepOW3PuOSOwro8FwrorKvpKjBrNlXQ6JqC1bUYdNs5Li4IVVGBzyx7AUWZ1HXFUPx7e+ZqlnbyDMCguF936D9KlBcp0FhVxqV7PczPM3kpkBE6lV4/U81E0QDsVEYxyOP51W5tRuMl4GOFI+c0ZZ3lw6t5x2MSTgDNVlFJnLod+aCNrgE4xUEiSSRGOG4aJQecDk0viknnZvLy4BxndtINeLcMjlScN880rXk4KOnyTTgS3byoPqQ8CmDpCkQjVIzjgYUYApdBcugIl5J6YqKSVtrAMytngiuSoZNhtzbQY3+Sg45wKBkht2j2AnB7Zxj7VDLcT+XseR+Bkk9DQ0kLTbZvMdHU9U5FcqGb0O4ZDG0TBclScHvzRJ1NkcRn0qxxknvVYFxdwPn/AHE75GDUEutO+Va3HB4zTKCkQbf2WmG8H4tTA31MwbJ44p3PfbNPmcOEkWJiGznBA61zb9q4t2aAETE+kA4IpdfavqzafLH5++LGG91/PvQ9umWVFQ1C5eWeSR3O9ySzDvnk07/08iJ120VfpMwz7mq1MgdwVOauXgA20eqWsl3uIj59HHOeDV51wNkVo7TDEcjIogxlUZgKX2epRSNlAWyODmplvWnuPLGFUDJJPBrz+LMTuzJ1yBjqaDmtiwyBWw1W0n1JtOhctMI97Y6YyB/eiXYJGxY4AHWoTx70XjVbFv4YHpmsouBYvLDIDtbnOetZQ9tjaKTZWiR2ULIpy8WMntU/raQtu9R+KJ06Fv2da+Y20NGuBj3FYLYx3R2uCM9COK9aM1VGGSqbZvpyE3qBhweMVbbaTYgQtnHSq/pi+ZcBvKcFerMMAU5xznvSzdhQw3gLktXOf9TLpba9tZISC3lksGHA+auzuxB56CuYeP8AzJrliWJwCv5Bhj+pqcXUjRhxqd2a6bqEd7GUjUiUjpjg1v8Aj5zI0auVfbtYqOvFVjQr2S2kWRHVQQVO8ZH/AMVPqEjJN5kbMFbr6unGK1cOSA4pOgyHWpEvDGkuD1bJ74ppBqMznLHd8gVSHZZWYxvn5xTLSXJYLNI4lA4GeKE4xsLjXRcZtQ2EZ3bm7r2reK9ypbeQR7UnsA7IUkbdtPvWuo3LQOYk+phzUu3Qb10PJL5JG8s4bjnHetFkeJUSH3BbJzmk1sWaMFPW38XxU6ylTgMc+9I0kDi6ssQbcETZkt3oebT45SQ6gfalUV/KjAYJweuaPjnaY9wTTQ07I5YujaTTLZosOhDAcHPNBXGl702EE5HXPWnMMhSA+ZzUHpkclMgj5pMuRJ6E6dFQu/D484SImcdU6fzpUfMsLsvaiWIoQCrcg/Y966DNCHGN2G70r1LTfOHq6dvilhlT7LxySevoE0/xdOkTKI1VhwOetYniTUDOsjj0ZAPBpTJYC1YkHLA8mtsTyfSVC46/FXSTK1Fqzpfh503C6ZFV5DkOcZx/y/and9cxRW7CV8ZGBx1JrlNlq91ZIESVSB3bnH2pzFq0pKXPnPIyA+k8DJGM4+M1OXp23omnRddDlMlq0TEM8TYPPbqKyqNYalcW6MIJwQepPJNZQ/GmNyRabABNMtjK4KRxLn9Kjd0kmIAxwCPsaOtdPcaVa4QEeShOe/pB/vQyI4ZvMVRjpiitEJ/Ikt1MbKVHOatUUAZQ/wDzKDSSwhC3KJJ9x81aY8BANo6VzYvQpntyfSBxXKvGEzLr1xCRxC2wfPpyP0rtWxfauOf6mWU9l4mkmJxb3kYdGHuvWlpWafTZFzopN3H5UXnBSYt+GVTggnoc1YrGGG80mNJQspIwW/iFJnCunkvypIJGfbpRNhM0MQQNyON2MZ/KtEG1o0ZcfKVor91G9pdvGwwyNsJ65FT2ToJv3qBuMj4qfUE864LkdeSaXqjmTA70zdk0pMarqlwIysMnkoDgbeCa1lvXuLVYnwzJny2Xhhn3NBKqhdso6HNSq5Kjaq5zmpObTLR9PzQVomqTW8pSRMleDnuKsA1GxnCkYEh4IXgiqhfPJEVlVupwQKAF1IJPMU7Sep+KKinshJcXxOkRCyYgGdVbOCCOacvDbLHiHczqOfUDXLNL1hxdFr1nZD0RF6/erFp13qMsUj2lqqpjPr6/pSSxu9Cy+JbFnEik8+njkVs5WK3WTcXLHACKTj71zu7OqtI10b0KwO4RqSBxU6eKGnm3I8sLMoBUKcE9z/SlnhbdGeWNvZcNUuDFat5ZIl6DB60kj1S6uSNs3mSpuDKOARwM/wAqHLtebHvJHdAcqnYHpmpUVVUBVCP3K9+KfF6eu0CKcSORJvU4UgnrleP1oZ5wV2l1LAc4NG+dKCQrkDHI65pNqdtG4ZlMisx+lTxWxRVD8mete26Z/eoT0IBzWPerMV/DS+WAPXg9aUSRSpGA7LGOowuM+4oJJVZmRtwJGNxoul2V4ot1nqO0yATBeR+dZVKMjRu2GOD0PvWUvKJ3FH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030" name="AutoShape 6" descr="data:image/jpeg;base64,/9j/4AAQSkZJRgABAQAAAQABAAD/2wBDAAkGBwgHBgkIBwgKCgkLDRYPDQwMDRsUFRAWIB0iIiAdHx8kKDQsJCYxJx8fLT0tMTU3Ojo6Iys/RD84QzQ5Ojf/2wBDAQoKCg0MDRoPDxo3JR8lNzc3Nzc3Nzc3Nzc3Nzc3Nzc3Nzc3Nzc3Nzc3Nzc3Nzc3Nzc3Nzc3Nzc3Nzc3Nzc3Nzf/wAARCAEAAMUDASIAAhEBAxEB/8QAHAAAAgIDAQEAAAAAAAAAAAAABAUDBgACBwEI/8QAPhAAAgEDAwIFAgMHAgQGAwAAAQIDAAQRBRIhMUEGEyJRYTJxFIGRFSNCobHB0QczJFJyokNigrLh8CU00v/EABoBAAMBAQEBAAAAAAAAAAAAAAECAwQABQb/xAAmEQACAgICAQQDAQEBAAAAAAAAAQIRAyESMVEEEzJBFCIzcQUj/9oADAMBAAIRAxEAPwCpRx77mYHp5j/yZv8AIouGPLYwfivbBcyTFl6ySf8AvP8AimEagZ28V62Fr2of4Nla91mJbrsG725rz0qf3a4APWtzuz1rFjYnAHWn5Im2BzuzSYA9NahQ0kak4BYAn2pk9uQu7aMfNCyRhjx2oOSBbPNQhaxvLiB8s8bkKfjt/Khogzty74PzVi8Z2jZsr8D0zx7GIH8QAI/kaQKu1dvQjrU4uMh7a6MMjdAWB991HWEG7AZnJPzQcSZkx7U802PgHbzRaxr6Bzl5D7SFWKoUzt4yabR20CIQ6Jn2xWtvAscanqcda1uLgDPao8bZPnKwG9WLBxGAB7UrEaTNtPAJwKJup97YB+9CB1aTaMjBxmn4RXY8ZTD7WyjRMgZ5/wDveoLu1XymwACeh3dKLSQpAEByOvNCSTBmJBP6V3HH4G5T8iO5tpADtnmX4DHn+dLrie4t2P8AxEpB6es/5qwXh444Pf4pPc2pdWOOT3pljhfRynK9sXPeXZXAuJR8eY3+a0W8us//ALM35Ow/vW8luy+9RiDjLNjHNNwgvob3WbSXt4qZF1cDPfzW/wA0tk1DVHmwmpXW0HH+83+aKlJlOyMZ9qz8MIVzIM59h1qUscW+iqmyP8fqCpxf3RbuxlY4/U1PDf372wZL24DIMMPMPPzUSWsofc64X+Fff71DLDLCxdAeTkjsKX2Mfgf3X9Gs2qamZDi/uf8A1SGsqK4j3vuBxnkisrvZx+A+5PyWy0BVXY8/vW/9zUwjX05PeorGDzIdyjjzX6/9bUesWSQKph/nH/EY8v8AVkAHTiiY1UDOBmp7e3DZDDpWxtyDjFM3QoNcDfHtzSxwY1ZepIIFOpYNqMx69KVyw5dT813ZxdbqyGqeEBx++S1SdRjrgc1QnGWO4c10/wAK3CfsjTFkAYSQzQt8BT0++KoOoWflX9zGgwqSsgz8Ej+1QxyptDPQDbIXnQovbkU/0tQCATn1cj2pVBGYhnkH4pxp5VYgCMMDVZO0K2P/AC8xEj2pLeqV78VYLY+ZZtjqKTXkTFwpHekgxeOxNPCUG8HrXscXpUgdT/Ki7pB7dDWkURyfVx7U7Y6PRFuwCcivZo1jTdgVNGAR6e3vW7x+Z6aAWxI8TyuxIAFeNbkRnPPtT6WDZCCIgT2FCFC8IlCkowypA4I+KMZqwUV5rbPVCaWX9uY4yH5NWiZUx1FKtRjV48nqKo3Zy7EkYCooUY4rWVvTtAqdlO7AHbr3rxYuAc5+aBZOzW3Tje5zjrk1uyeZG+eCfpP9q2VF8tl7mpnAaNgv86DCnRXZF2uVIxg1lFTookOWz96yhQeR0PSLMvYBgOrsf+5qLj06UN9PWmWgxIukWzHaPMDH/uamRTb+lZseX9EkZcl82JFsXX6hj7VhiEfBHIpsMmPB6/NDPEC5zzVVLyJbE9wBJlTwPigZIMMMAnFPZbUEE4x+VDJB+8GR0NNyOtkeiag1pNBbOn7o3AZSTjbkFT/I/rQ13vmvJndQGZyTg570xazEhYEEHGVI9xyP6Y/OvLq2VZfMSRXEiq42nI9Qzipx7KWARWwYnOeK38vy5MDOKJjTawOa3MRlbKAEgHtRbAN9C3S+jjkfkKmu7SIMWLjcOwry1ifTbAh/92QZBFLpZWLdyaVOugiy/bdJhRwDWIu1M962uH5+nn7V4vMYzRthR5GMnFFJsto2nkYBF9+9Dbe44A5JFLNdnIkjgknEcYUt6zkH8qScmkNFXKh7psdzrbbUHk277l8wnnoeR7Y60dquhS2wg3P5kcUXlxkHAwOuR796UeE9VWBNkbB1wcmOVcnpjjPFWFdYXUPNikVt8Z2MSCCp9m9qxRz5IztrRaeNIp1yg3EMOaUNG7b944DYFP71CJnGOc+1BsgZcAD9K9dO9mSLdFa1ACGLeSQdwFbmPB4Ix7V54qjaO0j4Iy5/XFCLJPuL7GaFFXc2M4P3oNl49WFsBioZn2RFieK1uJJYUSRkYKTwCOtQ37M1sCMDPJBoWMJ9SLvcbmJORxj2rK8nch+R2rK62cde0WaRrGIMf9suqge25hT61lZ4wrAlvekfh+ItZoScZZv/AHNVgt4yrqAQcisWPUYi5/6M1PBqIAliR3oueHHI71rDAS4AqvJEiE25ZaH/AApDZ+aaMGQ4OP0rSQ/uz0ruSEcWAMArhgPpOaAjwpmgAJFvMVBPZW5H+KaFAc/IxQEyiPVCO1zASflk7fpRTs7izQoOQOoproUSecA6gjPOaXrHLuY7DTLR2YynIwaLeqBQZrWGxtIwO1V6VPVyf0pxdsWldSeAaWTowoLoZSQteM7yQc5rEBJxtPHFGJAzNxRtvaIo3yEKoPUnAz7VzdFLBILclSSMcUn8WWel6XqWnapeRgRSljMQxPqHTirjPc6fptvFPdzIqSH0rkFj9h7fNVH/AFL064ulh1CziSazgTc7xsHGCcZ61OUk9FsPKOROtAd1ZeHvKea3hnRbgGQtBKVEeOuB80H4c8RQrc29vqF0qLGcRzzSbSVzwH98cY+5qonVJ4o444pzjeVkXdyCeM1dfBej2sulXlxLBDPcJtVJHXdjgNn296lDHr92bPUOKTdFq1G3RpMv98gYznmlLQqpIx07033rcRCRQzgjJ289ftUFxDwPQenvWqE/o8lxdFI8bhRa2ygjJmAHzW2jQzmIxKEeFwGdvYe1EeOLZVsLJxgsLjp+VS+FkB0SMEbSrOMnqfVT8it/+IH4ptEFkJUIVlwMfFI2QtajdyTVg8ToTZsT9JYCldugktFLccYBruW6Kw1jEc9vufPA471lGXMX7zk/pWUbDxOveH7XGkwOBneGP/cabWSYcY55waX6dqFtYaDZGVv3joRGijLZ3nnHxTPTkREBQkknc2fc1jj8ETy7m2TXkO5gSMDtQ4JRtoHSmjKHC5GaH/DEybuMMTTJkiCSBpkDY6cVp+HI4xTKEL5POAM8nNQRMs1xOiEYBXaff3rr2cLjDhjkUp19Wt44LxBnyJ1Gf/KeoqzvbkN6hilviDTxcaPdxpyxiJUgdGHIpkzl2aiJTIxKlWHbNMdLtovIM8g5ycUq8PzDUNMtppOXKKrnPRhwassdusUKog4IoSkDpsU3cYd3wMEnpS6SLa/q7CnksDK+CM56Gll1eafajM9zGZOfQvJrvcR0YSk9IggiEjBU5z7VS/HVxcvqcdvp10uIod0ojkyAc457dOaZa94luFsLhLEJDG4x5ijDgfFc8E80c4MUmAykE565967mpG/D6dx/aRvJc3OpRLJcXDMANkj7/Ug+Pin+mW7Q2wsHja4t5SEwTkMOxqr28p82Vo1DKGIZMdfy71cNNuvxEaS6X6WH+7Dv5U/Ax/Ks3qOSVo9LAoVTMk8AaVa3BnvLhhG3IgQc/rRVpZadbb4LeF0gIwVLFgfatpZ0Ega5kdpT1V15H9v51q16xO2FAfYgVieSbVWasfp8dbQ4026FllI4Y5IguFX/AGwtHHVLWfidViI4G01VWTUbp9rehB7DrR9po8cPruZNzn6QKVZZw6Z0/S4H2iXWLDTtUaASF2WF94VWxzU1tY20UAQRyEdl39KIWBYVAWMs3cAVFO8gOFjYEY4pn6rK/smvSYWuKRpJDat+7ltY3Xrhuamgl01F8qSyhWPpgJ/OgnEoYswI+KGkb1cOPz4pPeyXdlvw8T1RZ4tO0OdAzWcLfdayq3FcPGMBz+tZR/IyeST/AOZHwZoXnzxId7OyllAPO0bm6VdNNR1Ox+COvzVc8NJGLaIqvPq+OrmrTbWwWUNtPq6nOcCvUj/NHzuT5MJk82IjA9BHJ9qGluRDCXOdqcn9abA7U3OwwOpNVjUDFqN5HBZyuMSevstddCJHkl9vd4bcsY8ncR9+n9Kmg6LjeAOh9q2/ZslvJz5bRkfUBW0sqwIUUh2HbsKf6BTsYS3GYgvSbjaPcUQsYaEnAAPUVX7We5Wds7Zdw6kYx8Uz80NG0UxRQRtYKcHBpOVDpb2VbwXdRW0+o6ZK/wDs3RaKT+FlPJxVruNctYBgyA4ODgVyPUDPaXk0ZnlG2TBXJBBB+r+lNItF1fX1W7Z5BEwwWfjOO57UrlKWkbZ4MUEpSYX4q8ZzPKbdMQoGB4b6h96qy3kt1IuOSeI1QZLMelXrTvAem7Um1N2lC/8AhqafRabo9hOh06xij8s8OiAnP3NUUIr/AEn+QoqoFAg8Ga9fQO94YoVZSwQsSxx2OBxVL1d3tHjt2iSOXBBUZPfHevoQyK+BhWAB+D+lcP8AH0DL4nP1KPMZiMfP+KZUHFmnklUhRCjW8gZxjcN2aZW022XzbclWPJ9s+9A6iHaYxRhSSB1Ge1e2dwqWwRlw+c578UjV9m3oepr00TLHdIjoBlQ3IJ/tRkPiWFNo/DxqvcrjikMwaeLcroj7sqcfVS6S3LyFNrox6hehrHPFBLRrxZZfZ0GPxXpgjyEaR+4xtFLrnxiscv7qxYhvpOar8WnukQ2RDj3YZqSZAhy2ThcbsCo8KFlNuQ7HjS9cbI9qZHUYyKBl8QXrSMxfeehJNJwwXlMZx1I6VkKSTSbcA92IGOfmhSujRDJGPQ3TX7knBAIHYGj4Nes3Gy+iIzxkdqViOztVBdxuPJANQSX1ioO3DHPU03tN/QX6hF1gisZoleK5jKkcZJrKpSatAgwMfpWUfx34B+S/J0PwtcKLJQY2yrEDP/UatpvooITLKwjRRlj8VTdAeHT7KO4umUowLABieNxpZ4g1i51YeTG4ihYkbVXkL2GfmvQgv0R844/u7G+p+KG1aUwWe4247jq33xW2lK6MBLuQE/VnoKR6ZZRxkYVlAx0OBVghMRKo2W7Uk9HcfBZ4nh8rbIR6gCBu+KW6jaCJXkt2DK3PJ5xUO0eZHKySMo9PHG2iYzbhdkkcrKe5HFT5MUXQeYkgYghTxy3OaZQrIUZiFJODye9ezab5g8y3RDjqrDkj+1RxQO24vGAP4ck5/OjYH0IvFcUNvd6ffSRRqRPiYrzuU9c5q4Ov4iMJBsSBOQo9sDFVnxRapNo9zExXzVBde/5VPaalDdadBPbzhHeFSQO3GMY/Knj0NlbnBJ/Qbd3qkmC3Vs5wSvSpYENugKnCnqWPSq9b30qSlFRC2cEjrUk1/qFreRWZFuPPUmM4zwO5NV+iFFgjbEodXUk8da57/qXYtJewXcaA7l9W3PWrSlzdO0ZkkiVjjACcbj2o4xWl5Yu9wBNAgOWUcgA8kfIH60IjwfB2cZmcRzBgCzOAw+fiobqBZHxC372Q8ZGNpP8ACfv703nst2o3FrARKIZGRNoByuc5/SgtXgjiImty+wAGMN3Oa5zSdfZ6SnyViu3muIFaVo3RVbaUeio9RiuWG5gki/wsOlMr3yZYo58blc4YDoDVUkgi/HyxKj45ZQvJb4H60s4RyIEMjiWmG4cMpDqwPZTxXrTkLt3AJ8ikVrpNzbkzTSmJegjc+r7/ABUdzahfV58iuPcnFR/Gj5LRzeRy8kCjMkpwB/CcUDca3DBGRbE+/PUml34d2QmSXg9MHmoEtW8wqyAqDyQOapHBGG2dJyn8TJNWuJtzce+SKhFxI43b9w7jFFmwyOMANwMmlc0U1rKw+n7dxT/q1aIyeSPyClvnxyMflWVHFJH5Y87hvisoUwpvydPtJ2uUC3BYqqvGvYD1MKNSxYSBlO9WPDe/xSyNZDbxpEuMljk/9bU9ZvwVlb+Zuf1A4U4I+aaHwiZppKVksUUkMRZAACSM9cntUlu12J+kW4uWX09BjvUYvY5W3FtrBRgdlryC6RZ8SPxnIapycm9CN0WQM0scKPOqMVGcDAJDZ/tRBSSNAVuWPGBnHHFKrS60t33PICIxzk17JrejW6hXnbIySdpIz0pHBsQdrPNGC6PuLV5dWsuoW2ZhHkHI2sRn70tt9X0uR4xHMCJFznPT70d+0rJSFRwWOAFHO7/FFRkujhVHp8Uc7qy4fpJk5LA8Uq8KafFcWVzbyqPNtLh0BP1Kucj/AO/FWedkeRsW7K/Z84JNJreJ7bxbqsEfpW4t45lYnqwyP81RNPoL+IXHokzyrIrqR8sBR02kvcC3YtH5kSEbSR7+9BiV4yVbBXqxIwQPvQcWpTDVpGn3LZvIApONm3HXPvmjKXHslGMpdB6aTexgl/K3A7ly/H3oOK5/Zyta2kitcBtzc5DAfwj71PeX7R4d2KqQVjULnJ7k0juApjSZFMskeAQpAY+2Ky+oyuMkom30/p7g5zYlu2j0+9EdsrSXrMJZGkPGw8jH5Z/KiLhbWUo15bxvmZii7AVIYcAfY0s8YyXglWQwKGRVjLRnIUAYHPXODx8ZpSNRm5ieeRyU3IT/AAY4wKbg5rXZWOWNaDtUFgt0sSlGiddskX8KtW+n6VGsZu2tYoNuVjVBnn3JqsvHPdX8aTvuMxAI/i69TXUb62iso7fTox6IUBIPPNGT9uKTKLjN6KTdwNJG3mGRpc4PHX7UsmtZpIWjaJyckjIOcflV8trCO4uGdjwg3Yz1PQAUw1HQZm09543jjXGREjbAfyFCOamTkkmcoSyupiAwPp6r3Aoh7SRX2794Udh0+Kd3eYnCOEWUA+pT1+9JYjIYMklWB5CnBzWqL5omm09MMHh29kjE/MSlcgN1/SklzAyK28lypxyK6Npl2LqzWRjuYKFJqseKNNYxb7c7epK0mKVNxZr+StlMeMMc8CsrT1ZO7g1lW5GVrZ2Cyj/4WBhzwT/3GnsKLPbOwIxjGKX6LskSNcELsIB9vU1OkjVIxGGwT2I61j9x8EjPKEnNldubbewGThTjHY0Tb2qMR9LFTxk96bR2UM0gMzsqAcge9EtpFgUMh1CJAhBAdeKrGXJWI9dgENlD5ORDG0hALjAwRn3qPWrO3XRbpo4EQ4yMY4zTqG0iSPMV/bXG3OdjdB16UJrSrJo8wj9QlUcjoSBximFW5UIPCljbysJJF5IkU5H6VZ7XT7eEeYoBwx9QOTkdsUp8MxtCsYPp3buvzU1nen8fcmNgMuQoX3xilk2lofI3GXFG1/dyi+ikaUtGsbNv3c5PAFTXk6walod5ccNcv5TkjGOOB/WtTrc9qnmXrIyn1AFBwByR0+Kj8QX76t4dvJ1SNZLCWK5R1XGUzj+maGNJSOk7Q91p7BbaXzAiyMmEDHlq53HLPLLFBn/bdePsc10yS/QJGPwySK0QcMf4uO1bIYbuIMbOGJsdcAkfPSum6WwY5OCord5YJe3Ec91cyn+LZ0HXpxzXnkFpQlpEVQnh1XIxTe5RLR03srIScnjOaV3kqGJjbPIkwOVRG2kn+9YZ3KRVSVUVfW0lOpTNcxhSQEyCfUopDq+ni4kVoXIlTPqxjPsMVbptYcrm+VZGUAqGXmqxrHjGG3uBKlnF9QHmEfRWjE5XokJdJR316weVSH/EICGHYMM10e9mT8ZMLhVd+MEe2K5LceILm61IXqy48mVWSMDjAPJq8XF41xaW9xu3M8Y3Mp71TNFuKNWHJ5Hlq8ZW4a2AMigMqjkkj2rbVfF0M9l5CKEkxjntVIvdRksLqKSGYpn1Ky8FW980p1nWkmmnMkGZHcEujcEgcn8zU8cE+x3FP9mM9SuUuLtfUMojFjngkDj/ABSsu299qnOzn5OaSy3U2VMmY1Pf3+KL0hbq7vY7eM+l+MkdBWpVFUBft0dC0m0e30q3cf8Airvz8ULq3EDh8bsEVY7hBFp9vbIvpCgfYVU9fl2uye2RWbHuTo2tcYpMod6EE30msry9YGY1la0ZW1Z3/RdGg/ZVrLHJKsjjed2DnJanEenRkDL7iPcVWLHWJotItlQbNkZwCO241qNduJBNGZAsg5GemR81meLlC/Jic5RyNod6jYPE3mwOpCgZGaVzLbxHMzuEkiACr14zWj6m/wCzmuWYO+4JluhJ9qBY3G2S5hjO8DEEaDKKT1JPv/moY4PGqNFqcU2NdLtliurhYW3RyRZB9jjpTvRUWaySG6t2SSEAGGQYUnHGD71U9LuJo/w9tOBGN2SR1+1XOxEpvY54J5HiRCoRumD7+/xitKloy5I07Rv5KwHMNhGNvsRVK09vL1uSK4t1/fzHj/lweK6Bd2dvK482BSD1bkYqnr4dNjqNsGuldHcn1DBB64+1c3YlvtmavoVxqiSxWzxxbifKYyA7s8YxjimHh7TpEtbuwv1j8ma3EZUvnd2oy4025fJidTh+3FeCN0mAZTuGO3tzRj5Oc6IfC11BN4XhluJPXbhopC38JU4H9Kn1PVrazjHoaTccAIcYGOuao1/etph1rTRIR5kq3EQz13fV/OlNjrM7M8V+XZG4BUHp2FdlW0VxrkNdX1mzhuVeSS7U5LCIjO4d8HtS2LVbp+N24FsRu4weP7fNE6fpB1u8nZJAEjwdsnJ2ng4/SmslhawTBLaFmKn62OST8e1KoJjvjdFZ1R7+29J42Lna/IK47fOar2ttbXLKjnyxJgH096vd5FJsaJ49yOeA7Zwfiq9d6UJXRY2PDYw301SK4itWVmHRVXT28qVJCXJUjqR7VLomqyWcMlncK0iqOFX6iPcZ4/KsvoprCOSN0aHD5G5Tg5pLOoaXzIjtPeqVeho60W/8NDqECTpMJEUcDoR9x70i1WGNHMKsAN2RjvUFpdBnbfvjk24WSPv/ANXxWsrX1zKSzbwv0s3Wh7VPRfnqiKJJHmEbxlwOBnpmrdoPlaQguLtS112jQZAHvUc9vBawW0NtF5bGNXllfqznrUcc6SOxdcjP60sl9HQpbsssnieB4suHBHQBaS6jNBqMzCMushz1HWls0ZBLA5BPA9q8hG2ZGzgqc/ekx4oxdovLPKUUmDvpAc5kuIoz0wVJ/pWUbcSM77sAfasqxAt9u7yW8HByqk8twRuPFB3dqznmXHuCcA0TYxvNbxgswUg9P+o0KxmuAV8thGj87u+KXGm4xRkbrI2NdGtRcWUkUzEx+YpAzwODTm2tVjwkDsAP4RIDxS3R4GlgmGSq7gwI9gMGmCWknpKtEWHAweoqGdKM6bGjLWkGAK0mGOCg/wCUUfpMT7yzZEQAYSFsd/ak4s7l5OWTdnG0dSKIGk3hk5jkTcMA+Z6T8YoY3YstluWRHIjjk3MR3NByWwN7HM2Ssa/QpBOfehNP0u8t2XzJkKnq0nUfanMNv5bh5pkwvT4piQQjRA7QpJJyBS3UGuQ77Iiq++M0Xc3dpC+6SQEjsKHXWrQlhvx8ntTRaQsk29HOvGSQRztNhhevCFQkYCgEk5qs6eRaqLiVU3niLccgflVv/wBR5rO7083aOJZ438tZUbATv6h3FcxF1c/ioisanHUHv8CrKKcTTiWjqHhS7tmjeFtsZmU5J4Ofj4+KInuYUdgWHBOcCk/hWxE8zTKzCNY8gy/wnIz/AFNE3yxx5M0qgFiMgdfmpcXFgpJmSSRTzADnHPNA3FzBHDLC672JO3b2oK5u1gcmOTco9hSia6BuZGVyoPXFUgrexgy8gN9bC3Ew9WNuTk5Fc4uU8qV1ZRkMQSD7Gr5bsYpo585VWBJ7EZqr+JbYJqE5AwGkYj7HBH9arSCuzSw00tDBcYBjkYpu7g9uKemwl0+ZIrkAh0DqcYyCOP50k8P3BilMBJwSG56cV0DxHaF9KtJiP3sMK4A/iXnIrozSmov7DIVzsk9lAk4ydmcjt8Uj8ox+ZGzHYpyCKsFlbC40SEy8EKSD8ZpRcKFyCNynjFTyfNhXRDFkrjOfuOakj4bG3J9hXkKqZUiB2OxA6dicVLLcMyPBa+kgkM3GTg4/tSdDpgt037zAIGPmsrWK0XB81ct7kmsrrGL9aPssYuNxwRzweGJP9aJzHIjRbDtI9+QfehdOUS2sRfsp5/8AUf8A+aIVQA4RvkZqsdRVmKfzY501iIiinbggEDGGBHNGCKMBkk2qeof5pNDvjs5CA7MCD6OvAqW0nlkIImX1DkN2rNlxc3YvJxDX89GCxOCT0IGSamK62qL+FleOQc7wobPxg0OEnZsqCQDztfFN7KS4lIhjMo9HJaT+lCGNRA5tsJsYr25jDXcBUgepycFj9qjlsnlDC3kbz2XhHbgk05SZY4ljcsrDqfeopEjnfcsu09uORRTo4R/srUowG2pk8EFs1Dq2kTC2dyq79m3MTerJH6YpxeWkygf8TIB7FTmkf4DU2mO/UXMYPpXZzTWjhHreiXc/hWWIx26vEqyHaCC23uf1rn+nwqJFVmjlA6q65EZrscti6RSh9zLIhVg/AxXH/LuNPvZFEKtIJGVS30rzkZ/Kq4Zt6Lw6Oi+BbmO5nkSZBiMEAg5UgDrjt1p3qi2i+YxihCqPTvHU9/tVa8HSf/kUSUHDoVlEYGOfem3iOwLPuVWKKR0PAPvU5/IlJ0ymapfLJcTrDYwKiYDSckdemKALQxGQOkbEsCAq8f8AzTXULAl5EjBKNI7bex5GKhstGEwIZWwMkhex7U6ki6insX3MsRZt0UaYGSE+nHwKF8X6XILFL5YWMGzhiOARj/NNZ9LZLgB0BA5wQfV8Vv4z8yTSba5Qy+THH5boOgHuRTRm26OXZzaByk8bnGxsZxzzXUdMk/bGjpHG6mbY0a5PfHFctMRDr5WFwc8cVbvBj3P4qF4InkMbZbHG370MiWmV+iz2Wi3K6cBcyKsmPoT6ar+saY9sOTgk5robypn156DAHal09mt3M3mKGAz6TUuXklDJxZRU0+dI2uADggYJpWJZYZ3SLA9XcdRXSb61VrXyNhUAcYqmXelskzMQRk13O+yykpdAq7mUFxzWUUYyoC4zgd6yutBLdZz2yWaJKm3cuzehIwc9cVvHs3K0bCQDJxjk/GKCWBfwiHJxgfzrxIt04Dt7AbTyPmrP4oyOnJstujkJPHEJBumBXHQjijbfw/JBcPMjbt3ZucfalHhUSTXaCXcyhjsOPpNdAijxwcGklKiLdiaK1vo2yjgH2I4pjaLdAEz+Xx0woo3YK8KcHkAVNys6iK4ZsA7V/So12/Udqtjn00QxVY/U+0DvS28u7ePCyXCSN/CinrQSsIcZYdvBwPvWoVGIxu/KlB1mCLC+WxJGegxUja3IYiYIBuHRjXSVI77oJ1RIorWVnlMZKHaQ2DntXEtUeW31CWRkmcvIRISOHHtjoTXR9Ru5pizys+7H8XABqha4oluN4G8Kck4PWmwSo0R0i1/6f6pYNeSWLKFnkK+USvKjuDnoKv8AcWqNAclcNz964haR3cF4t1auyyRYbj2q+2WvXUo2zOUU/S7dKeaT2TlC3YRqWmuJHIRii9wOFqDTrGW3nJ3el+vo5pvYTqZViuJyx52j3+TRZCsm7adwGD0qd1oDk0ItS03zVBTGR8Uj1OU2Ph/UTcxebGISpjI65757VdUMchKpgnvUd7pcd1Z3NvJFlZYirBRyRjt80VOmFTPnO1iS4lQrkLn1knJTj+ddB8ES28ci2iDy2ki3BW+pznOT847VRNXtWsbqSBCylCQWA64p5/p6/mayCeZy6gyE9jxir5FqzVF2qOmvbFXPOcnP2r2G0YzeYAefjr802aBS+ApoiG2wO1Y+dmXsR3loW65PFIdR01pQQAc/arrcQUumhUA5HNL7iKxfEpI0hj1BP2FZVwVFXogrK73EN7jKrb3QFvCq9VUZoplhnddsexsjLjg+9KV8wW6BVXJQMJO+M01s1ldlVVP/AJm9q9NJe2jA21NjzQJFTUraNZNzMxyK6CnQH3Fc00eD8JepOW3PuOSOwro8FwrorKvpKjBrNlXQ6JqC1bUYdNs5Li4IVVGBzyx7AUWZ1HXFUPx7e+ZqlnbyDMCguF936D9KlBcp0FhVxqV7PczPM3kpkBE6lV4/U81E0QDsVEYxyOP51W5tRuMl4GOFI+c0ZZ3lw6t5x2MSTgDNVlFJnLod+aCNrgE4xUEiSSRGOG4aJQecDk0viknnZvLy4BxndtINeLcMjlScN880rXk4KOnyTTgS3byoPqQ8CmDpCkQjVIzjgYUYApdBcugIl5J6YqKSVtrAMytngiuSoZNhtzbQY3+Sg45wKBkht2j2AnB7Zxj7VDLcT+XseR+Bkk9DQ0kLTbZvMdHU9U5FcqGb0O4ZDG0TBclScHvzRJ1NkcRn0qxxknvVYFxdwPn/AHE75GDUEutO+Va3HB4zTKCkQbf2WmG8H4tTA31MwbJ44p3PfbNPmcOEkWJiGznBA61zb9q4t2aAETE+kA4IpdfavqzafLH5++LGG91/PvQ9umWVFQ1C5eWeSR3O9ySzDvnk07/08iJ120VfpMwz7mq1MgdwVOauXgA20eqWsl3uIj59HHOeDV51wNkVo7TDEcjIogxlUZgKX2epRSNlAWyODmplvWnuPLGFUDJJPBrz+LMTuzJ1yBjqaDmtiwyBWw1W0n1JtOhctMI97Y6YyB/eiXYJGxY4AHWoTx70XjVbFv4YHpmsouBYvLDIDtbnOetZQ9tjaKTZWiR2ULIpy8WMntU/raQtu9R+KJ06Fv2da+Y20NGuBj3FYLYx3R2uCM9COK9aM1VGGSqbZvpyE3qBhweMVbbaTYgQtnHSq/pi+ZcBvKcFerMMAU5xznvSzdhQw3gLktXOf9TLpba9tZISC3lksGHA+auzuxB56CuYeP8AzJrliWJwCv5Bhj+pqcXUjRhxqd2a6bqEd7GUjUiUjpjg1v8Aj5zI0auVfbtYqOvFVjQr2S2kWRHVQQVO8ZH/AMVPqEjJN5kbMFbr6unGK1cOSA4pOgyHWpEvDGkuD1bJ74ppBqMznLHd8gVSHZZWYxvn5xTLSXJYLNI4lA4GeKE4xsLjXRcZtQ2EZ3bm7r2reK9ypbeQR7UnsA7IUkbdtPvWuo3LQOYk+phzUu3Qb10PJL5JG8s4bjnHetFkeJUSH3BbJzmk1sWaMFPW38XxU6ylTgMc+9I0kDi6ssQbcETZkt3oebT45SQ6gfalUV/KjAYJweuaPjnaY9wTTQ07I5YujaTTLZosOhDAcHPNBXGl702EE5HXPWnMMhSA+ZzUHpkclMgj5pMuRJ6E6dFQu/D484SImcdU6fzpUfMsLsvaiWIoQCrcg/Y966DNCHGN2G70r1LTfOHq6dvilhlT7LxySevoE0/xdOkTKI1VhwOetYniTUDOsjj0ZAPBpTJYC1YkHLA8mtsTyfSVC46/FXSTK1Fqzpfh503C6ZFV5DkOcZx/y/and9cxRW7CV8ZGBx1JrlNlq91ZIESVSB3bnH2pzFq0pKXPnPIyA+k8DJGM4+M1OXp23omnRddDlMlq0TEM8TYPPbqKyqNYalcW6MIJwQepPJNZQ/GmNyRabABNMtjK4KRxLn9Kjd0kmIAxwCPsaOtdPcaVa4QEeShOe/pB/vQyI4ZvMVRjpiitEJ/Ikt1MbKVHOatUUAZQ/wDzKDSSwhC3KJJ9x81aY8BANo6VzYvQpntyfSBxXKvGEzLr1xCRxC2wfPpyP0rtWxfauOf6mWU9l4mkmJxb3kYdGHuvWlpWafTZFzopN3H5UXnBSYt+GVTggnoc1YrGGG80mNJQspIwW/iFJnCunkvypIJGfbpRNhM0MQQNyON2MZ/KtEG1o0ZcfKVor91G9pdvGwwyNsJ65FT2ToJv3qBuMj4qfUE864LkdeSaXqjmTA70zdk0pMarqlwIysMnkoDgbeCa1lvXuLVYnwzJny2Xhhn3NBKqhdso6HNSq5Kjaq5zmpObTLR9PzQVomqTW8pSRMleDnuKsA1GxnCkYEh4IXgiqhfPJEVlVupwQKAF1IJPMU7Sep+KKinshJcXxOkRCyYgGdVbOCCOacvDbLHiHczqOfUDXLNL1hxdFr1nZD0RF6/erFp13qMsUj2lqqpjPr6/pSSxu9Cy+JbFnEik8+njkVs5WK3WTcXLHACKTj71zu7OqtI10b0KwO4RqSBxU6eKGnm3I8sLMoBUKcE9z/SlnhbdGeWNvZcNUuDFat5ZIl6DB60kj1S6uSNs3mSpuDKOARwM/wAqHLtebHvJHdAcqnYHpmpUVVUBVCP3K9+KfF6eu0CKcSORJvU4UgnrleP1oZ5wV2l1LAc4NG+dKCQrkDHI65pNqdtG4ZlMisx+lTxWxRVD8mete26Z/eoT0IBzWPerMV/DS+WAPXg9aUSRSpGA7LGOowuM+4oJJVZmRtwJGNxoul2V4ot1nqO0yATBeR+dZVKMjRu2GOD0PvWUvKJ3FH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032" name="AutoShape 8" descr="data:image/jpeg;base64,/9j/4AAQSkZJRgABAQAAAQABAAD/2wBDAAkGBwgHBgkIBwgKCgkLDRYPDQwMDRsUFRAWIB0iIiAdHx8kKDQsJCYxJx8fLT0tMTU3Ojo6Iys/RD84QzQ5Ojf/2wBDAQoKCg0MDRoPDxo3JR8lNzc3Nzc3Nzc3Nzc3Nzc3Nzc3Nzc3Nzc3Nzc3Nzc3Nzc3Nzc3Nzc3Nzc3Nzc3Nzc3Nzf/wAARCAEAAMUDASIAAhEBAxEB/8QAHAAAAgIDAQEAAAAAAAAAAAAABAUDBgACBwEI/8QAPhAAAgEDAwIFAgMHAgQGAwAAAQIDAAQRBRIhMUEGEyJRYTJxFIGRFSNCobHB0QczJFJyokNigrLh8CU00v/EABoBAAMBAQEBAAAAAAAAAAAAAAECAwQABQb/xAAmEQACAgICAQQDAQEBAAAAAAAAAQIRAyESMVEEEzJBFCIzcQUj/9oADAMBAAIRAxEAPwCpRx77mYHp5j/yZv8AIouGPLYwfivbBcyTFl6ySf8AvP8AimEagZ28V62Fr2of4Nla91mJbrsG725rz0qf3a4APWtzuz1rFjYnAHWn5Im2BzuzSYA9NahQ0kak4BYAn2pk9uQu7aMfNCyRhjx2oOSBbPNQhaxvLiB8s8bkKfjt/Khogzty74PzVi8Z2jZsr8D0zx7GIH8QAI/kaQKu1dvQjrU4uMh7a6MMjdAWB991HWEG7AZnJPzQcSZkx7U802PgHbzRaxr6Bzl5D7SFWKoUzt4yabR20CIQ6Jn2xWtvAscanqcda1uLgDPao8bZPnKwG9WLBxGAB7UrEaTNtPAJwKJup97YB+9CB1aTaMjBxmn4RXY8ZTD7WyjRMgZ5/wDveoLu1XymwACeh3dKLSQpAEByOvNCSTBmJBP6V3HH4G5T8iO5tpADtnmX4DHn+dLrie4t2P8AxEpB6es/5qwXh444Pf4pPc2pdWOOT3pljhfRynK9sXPeXZXAuJR8eY3+a0W8us//ALM35Ow/vW8luy+9RiDjLNjHNNwgvob3WbSXt4qZF1cDPfzW/wA0tk1DVHmwmpXW0HH+83+aKlJlOyMZ9qz8MIVzIM59h1qUscW+iqmyP8fqCpxf3RbuxlY4/U1PDf372wZL24DIMMPMPPzUSWsofc64X+Fff71DLDLCxdAeTkjsKX2Mfgf3X9Gs2qamZDi/uf8A1SGsqK4j3vuBxnkisrvZx+A+5PyWy0BVXY8/vW/9zUwjX05PeorGDzIdyjjzX6/9bUesWSQKph/nH/EY8v8AVkAHTiiY1UDOBmp7e3DZDDpWxtyDjFM3QoNcDfHtzSxwY1ZepIIFOpYNqMx69KVyw5dT813ZxdbqyGqeEBx++S1SdRjrgc1QnGWO4c10/wAK3CfsjTFkAYSQzQt8BT0++KoOoWflX9zGgwqSsgz8Ej+1QxyptDPQDbIXnQovbkU/0tQCATn1cj2pVBGYhnkH4pxp5VYgCMMDVZO0K2P/AC8xEj2pLeqV78VYLY+ZZtjqKTXkTFwpHekgxeOxNPCUG8HrXscXpUgdT/Ki7pB7dDWkURyfVx7U7Y6PRFuwCcivZo1jTdgVNGAR6e3vW7x+Z6aAWxI8TyuxIAFeNbkRnPPtT6WDZCCIgT2FCFC8IlCkowypA4I+KMZqwUV5rbPVCaWX9uY4yH5NWiZUx1FKtRjV48nqKo3Zy7EkYCooUY4rWVvTtAqdlO7AHbr3rxYuAc5+aBZOzW3Tje5zjrk1uyeZG+eCfpP9q2VF8tl7mpnAaNgv86DCnRXZF2uVIxg1lFTookOWz96yhQeR0PSLMvYBgOrsf+5qLj06UN9PWmWgxIukWzHaPMDH/uamRTb+lZseX9EkZcl82JFsXX6hj7VhiEfBHIpsMmPB6/NDPEC5zzVVLyJbE9wBJlTwPigZIMMMAnFPZbUEE4x+VDJB+8GR0NNyOtkeiag1pNBbOn7o3AZSTjbkFT/I/rQ13vmvJndQGZyTg570xazEhYEEHGVI9xyP6Y/OvLq2VZfMSRXEiq42nI9Qzipx7KWARWwYnOeK38vy5MDOKJjTawOa3MRlbKAEgHtRbAN9C3S+jjkfkKmu7SIMWLjcOwry1ifTbAh/92QZBFLpZWLdyaVOugiy/bdJhRwDWIu1M962uH5+nn7V4vMYzRthR5GMnFFJsto2nkYBF9+9Dbe44A5JFLNdnIkjgknEcYUt6zkH8qScmkNFXKh7psdzrbbUHk277l8wnnoeR7Y60dquhS2wg3P5kcUXlxkHAwOuR796UeE9VWBNkbB1wcmOVcnpjjPFWFdYXUPNikVt8Z2MSCCp9m9qxRz5IztrRaeNIp1yg3EMOaUNG7b944DYFP71CJnGOc+1BsgZcAD9K9dO9mSLdFa1ACGLeSQdwFbmPB4Ix7V54qjaO0j4Iy5/XFCLJPuL7GaFFXc2M4P3oNl49WFsBioZn2RFieK1uJJYUSRkYKTwCOtQ37M1sCMDPJBoWMJ9SLvcbmJORxj2rK8nch+R2rK62cde0WaRrGIMf9suqge25hT61lZ4wrAlvekfh+ItZoScZZv/AHNVgt4yrqAQcisWPUYi5/6M1PBqIAliR3oueHHI71rDAS4AqvJEiE25ZaH/AApDZ+aaMGQ4OP0rSQ/uz0ruSEcWAMArhgPpOaAjwpmgAJFvMVBPZW5H+KaFAc/IxQEyiPVCO1zASflk7fpRTs7izQoOQOoproUSecA6gjPOaXrHLuY7DTLR2YynIwaLeqBQZrWGxtIwO1V6VPVyf0pxdsWldSeAaWTowoLoZSQteM7yQc5rEBJxtPHFGJAzNxRtvaIo3yEKoPUnAz7VzdFLBILclSSMcUn8WWel6XqWnapeRgRSljMQxPqHTirjPc6fptvFPdzIqSH0rkFj9h7fNVH/AFL064ulh1CziSazgTc7xsHGCcZ61OUk9FsPKOROtAd1ZeHvKea3hnRbgGQtBKVEeOuB80H4c8RQrc29vqF0qLGcRzzSbSVzwH98cY+5qonVJ4o444pzjeVkXdyCeM1dfBej2sulXlxLBDPcJtVJHXdjgNn296lDHr92bPUOKTdFq1G3RpMv98gYznmlLQqpIx07033rcRCRQzgjJ289ftUFxDwPQenvWqE/o8lxdFI8bhRa2ygjJmAHzW2jQzmIxKEeFwGdvYe1EeOLZVsLJxgsLjp+VS+FkB0SMEbSrOMnqfVT8it/+IH4ptEFkJUIVlwMfFI2QtajdyTVg8ToTZsT9JYCldugktFLccYBruW6Kw1jEc9vufPA471lGXMX7zk/pWUbDxOveH7XGkwOBneGP/cabWSYcY55waX6dqFtYaDZGVv3joRGijLZ3nnHxTPTkREBQkknc2fc1jj8ETy7m2TXkO5gSMDtQ4JRtoHSmjKHC5GaH/DEybuMMTTJkiCSBpkDY6cVp+HI4xTKEL5POAM8nNQRMs1xOiEYBXaff3rr2cLjDhjkUp19Wt44LxBnyJ1Gf/KeoqzvbkN6hilviDTxcaPdxpyxiJUgdGHIpkzl2aiJTIxKlWHbNMdLtovIM8g5ycUq8PzDUNMtppOXKKrnPRhwassdusUKog4IoSkDpsU3cYd3wMEnpS6SLa/q7CnksDK+CM56Gll1eafajM9zGZOfQvJrvcR0YSk9IggiEjBU5z7VS/HVxcvqcdvp10uIod0ojkyAc457dOaZa94luFsLhLEJDG4x5ijDgfFc8E80c4MUmAykE565967mpG/D6dx/aRvJc3OpRLJcXDMANkj7/Ug+Pin+mW7Q2wsHja4t5SEwTkMOxqr28p82Vo1DKGIZMdfy71cNNuvxEaS6X6WH+7Dv5U/Ax/Ks3qOSVo9LAoVTMk8AaVa3BnvLhhG3IgQc/rRVpZadbb4LeF0gIwVLFgfatpZ0Ega5kdpT1V15H9v51q16xO2FAfYgVieSbVWasfp8dbQ4026FllI4Y5IguFX/AGwtHHVLWfidViI4G01VWTUbp9rehB7DrR9po8cPruZNzn6QKVZZw6Z0/S4H2iXWLDTtUaASF2WF94VWxzU1tY20UAQRyEdl39KIWBYVAWMs3cAVFO8gOFjYEY4pn6rK/smvSYWuKRpJDat+7ltY3Xrhuamgl01F8qSyhWPpgJ/OgnEoYswI+KGkb1cOPz4pPeyXdlvw8T1RZ4tO0OdAzWcLfdayq3FcPGMBz+tZR/IyeST/AOZHwZoXnzxId7OyllAPO0bm6VdNNR1Ox+COvzVc8NJGLaIqvPq+OrmrTbWwWUNtPq6nOcCvUj/NHzuT5MJk82IjA9BHJ9qGluRDCXOdqcn9abA7U3OwwOpNVjUDFqN5HBZyuMSevstddCJHkl9vd4bcsY8ncR9+n9Kmg6LjeAOh9q2/ZslvJz5bRkfUBW0sqwIUUh2HbsKf6BTsYS3GYgvSbjaPcUQsYaEnAAPUVX7We5Wds7Zdw6kYx8Uz80NG0UxRQRtYKcHBpOVDpb2VbwXdRW0+o6ZK/wDs3RaKT+FlPJxVruNctYBgyA4ODgVyPUDPaXk0ZnlG2TBXJBBB+r+lNItF1fX1W7Z5BEwwWfjOO57UrlKWkbZ4MUEpSYX4q8ZzPKbdMQoGB4b6h96qy3kt1IuOSeI1QZLMelXrTvAem7Um1N2lC/8AhqafRabo9hOh06xij8s8OiAnP3NUUIr/AEn+QoqoFAg8Ga9fQO94YoVZSwQsSxx2OBxVL1d3tHjt2iSOXBBUZPfHevoQyK+BhWAB+D+lcP8AH0DL4nP1KPMZiMfP+KZUHFmnklUhRCjW8gZxjcN2aZW022XzbclWPJ9s+9A6iHaYxRhSSB1Ge1e2dwqWwRlw+c578UjV9m3oepr00TLHdIjoBlQ3IJ/tRkPiWFNo/DxqvcrjikMwaeLcroj7sqcfVS6S3LyFNrox6hehrHPFBLRrxZZfZ0GPxXpgjyEaR+4xtFLrnxiscv7qxYhvpOar8WnukQ2RDj3YZqSZAhy2ThcbsCo8KFlNuQ7HjS9cbI9qZHUYyKBl8QXrSMxfeehJNJwwXlMZx1I6VkKSTSbcA92IGOfmhSujRDJGPQ3TX7knBAIHYGj4Nes3Gy+iIzxkdqViOztVBdxuPJANQSX1ioO3DHPU03tN/QX6hF1gisZoleK5jKkcZJrKpSatAgwMfpWUfx34B+S/J0PwtcKLJQY2yrEDP/UatpvooITLKwjRRlj8VTdAeHT7KO4umUowLABieNxpZ4g1i51YeTG4ihYkbVXkL2GfmvQgv0R844/u7G+p+KG1aUwWe4247jq33xW2lK6MBLuQE/VnoKR6ZZRxkYVlAx0OBVghMRKo2W7Uk9HcfBZ4nh8rbIR6gCBu+KW6jaCJXkt2DK3PJ5xUO0eZHKySMo9PHG2iYzbhdkkcrKe5HFT5MUXQeYkgYghTxy3OaZQrIUZiFJODye9ezab5g8y3RDjqrDkj+1RxQO24vGAP4ck5/OjYH0IvFcUNvd6ffSRRqRPiYrzuU9c5q4Ov4iMJBsSBOQo9sDFVnxRapNo9zExXzVBde/5VPaalDdadBPbzhHeFSQO3GMY/Knj0NlbnBJ/Qbd3qkmC3Vs5wSvSpYENugKnCnqWPSq9b30qSlFRC2cEjrUk1/qFreRWZFuPPUmM4zwO5NV+iFFgjbEodXUk8da57/qXYtJewXcaA7l9W3PWrSlzdO0ZkkiVjjACcbj2o4xWl5Yu9wBNAgOWUcgA8kfIH60IjwfB2cZmcRzBgCzOAw+fiobqBZHxC372Q8ZGNpP8ACfv703nst2o3FrARKIZGRNoByuc5/SgtXgjiImty+wAGMN3Oa5zSdfZ6SnyViu3muIFaVo3RVbaUeio9RiuWG5gki/wsOlMr3yZYo58blc4YDoDVUkgi/HyxKj45ZQvJb4H60s4RyIEMjiWmG4cMpDqwPZTxXrTkLt3AJ8ikVrpNzbkzTSmJegjc+r7/ABUdzahfV58iuPcnFR/Gj5LRzeRy8kCjMkpwB/CcUDca3DBGRbE+/PUml34d2QmSXg9MHmoEtW8wqyAqDyQOapHBGG2dJyn8TJNWuJtzce+SKhFxI43b9w7jFFmwyOMANwMmlc0U1rKw+n7dxT/q1aIyeSPyClvnxyMflWVHFJH5Y87hvisoUwpvydPtJ2uUC3BYqqvGvYD1MKNSxYSBlO9WPDe/xSyNZDbxpEuMljk/9bU9ZvwVlb+Zuf1A4U4I+aaHwiZppKVksUUkMRZAACSM9cntUlu12J+kW4uWX09BjvUYvY5W3FtrBRgdlryC6RZ8SPxnIapycm9CN0WQM0scKPOqMVGcDAJDZ/tRBSSNAVuWPGBnHHFKrS60t33PICIxzk17JrejW6hXnbIySdpIz0pHBsQdrPNGC6PuLV5dWsuoW2ZhHkHI2sRn70tt9X0uR4xHMCJFznPT70d+0rJSFRwWOAFHO7/FFRkujhVHp8Uc7qy4fpJk5LA8Uq8KafFcWVzbyqPNtLh0BP1Kucj/AO/FWedkeRsW7K/Z84JNJreJ7bxbqsEfpW4t45lYnqwyP81RNPoL+IXHokzyrIrqR8sBR02kvcC3YtH5kSEbSR7+9BiV4yVbBXqxIwQPvQcWpTDVpGn3LZvIApONm3HXPvmjKXHslGMpdB6aTexgl/K3A7ly/H3oOK5/Zyta2kitcBtzc5DAfwj71PeX7R4d2KqQVjULnJ7k0juApjSZFMskeAQpAY+2Ky+oyuMkom30/p7g5zYlu2j0+9EdsrSXrMJZGkPGw8jH5Z/KiLhbWUo15bxvmZii7AVIYcAfY0s8YyXglWQwKGRVjLRnIUAYHPXODx8ZpSNRm5ieeRyU3IT/AAY4wKbg5rXZWOWNaDtUFgt0sSlGiddskX8KtW+n6VGsZu2tYoNuVjVBnn3JqsvHPdX8aTvuMxAI/i69TXUb62iso7fTox6IUBIPPNGT9uKTKLjN6KTdwNJG3mGRpc4PHX7UsmtZpIWjaJyckjIOcflV8trCO4uGdjwg3Yz1PQAUw1HQZm09543jjXGREjbAfyFCOamTkkmcoSyupiAwPp6r3Aoh7SRX2794Udh0+Kd3eYnCOEWUA+pT1+9JYjIYMklWB5CnBzWqL5omm09MMHh29kjE/MSlcgN1/SklzAyK28lypxyK6Npl2LqzWRjuYKFJqseKNNYxb7c7epK0mKVNxZr+StlMeMMc8CsrT1ZO7g1lW5GVrZ2Cyj/4WBhzwT/3GnsKLPbOwIxjGKX6LskSNcELsIB9vU1OkjVIxGGwT2I61j9x8EjPKEnNldubbewGThTjHY0Tb2qMR9LFTxk96bR2UM0gMzsqAcge9EtpFgUMh1CJAhBAdeKrGXJWI9dgENlD5ORDG0hALjAwRn3qPWrO3XRbpo4EQ4yMY4zTqG0iSPMV/bXG3OdjdB16UJrSrJo8wj9QlUcjoSBximFW5UIPCljbysJJF5IkU5H6VZ7XT7eEeYoBwx9QOTkdsUp8MxtCsYPp3buvzU1nen8fcmNgMuQoX3xilk2lofI3GXFG1/dyi+ikaUtGsbNv3c5PAFTXk6walod5ccNcv5TkjGOOB/WtTrc9qnmXrIyn1AFBwByR0+Kj8QX76t4dvJ1SNZLCWK5R1XGUzj+maGNJSOk7Q91p7BbaXzAiyMmEDHlq53HLPLLFBn/bdePsc10yS/QJGPwySK0QcMf4uO1bIYbuIMbOGJsdcAkfPSum6WwY5OCord5YJe3Ec91cyn+LZ0HXpxzXnkFpQlpEVQnh1XIxTe5RLR03srIScnjOaV3kqGJjbPIkwOVRG2kn+9YZ3KRVSVUVfW0lOpTNcxhSQEyCfUopDq+ni4kVoXIlTPqxjPsMVbptYcrm+VZGUAqGXmqxrHjGG3uBKlnF9QHmEfRWjE5XokJdJR316weVSH/EICGHYMM10e9mT8ZMLhVd+MEe2K5LceILm61IXqy48mVWSMDjAPJq8XF41xaW9xu3M8Y3Mp71TNFuKNWHJ5Hlq8ZW4a2AMigMqjkkj2rbVfF0M9l5CKEkxjntVIvdRksLqKSGYpn1Ky8FW980p1nWkmmnMkGZHcEujcEgcn8zU8cE+x3FP9mM9SuUuLtfUMojFjngkDj/ABSsu299qnOzn5OaSy3U2VMmY1Pf3+KL0hbq7vY7eM+l+MkdBWpVFUBft0dC0m0e30q3cf8Airvz8ULq3EDh8bsEVY7hBFp9vbIvpCgfYVU9fl2uye2RWbHuTo2tcYpMod6EE30msry9YGY1la0ZW1Z3/RdGg/ZVrLHJKsjjed2DnJanEenRkDL7iPcVWLHWJotItlQbNkZwCO241qNduJBNGZAsg5GemR81meLlC/Jic5RyNod6jYPE3mwOpCgZGaVzLbxHMzuEkiACr14zWj6m/wCzmuWYO+4JluhJ9qBY3G2S5hjO8DEEaDKKT1JPv/moY4PGqNFqcU2NdLtliurhYW3RyRZB9jjpTvRUWaySG6t2SSEAGGQYUnHGD71U9LuJo/w9tOBGN2SR1+1XOxEpvY54J5HiRCoRumD7+/xitKloy5I07Rv5KwHMNhGNvsRVK09vL1uSK4t1/fzHj/lweK6Bd2dvK482BSD1bkYqnr4dNjqNsGuldHcn1DBB64+1c3YlvtmavoVxqiSxWzxxbifKYyA7s8YxjimHh7TpEtbuwv1j8ma3EZUvnd2oy4025fJidTh+3FeCN0mAZTuGO3tzRj5Oc6IfC11BN4XhluJPXbhopC38JU4H9Kn1PVrazjHoaTccAIcYGOuao1/etph1rTRIR5kq3EQz13fV/OlNjrM7M8V+XZG4BUHp2FdlW0VxrkNdX1mzhuVeSS7U5LCIjO4d8HtS2LVbp+N24FsRu4weP7fNE6fpB1u8nZJAEjwdsnJ2ng4/SmslhawTBLaFmKn62OST8e1KoJjvjdFZ1R7+29J42Lna/IK47fOar2ttbXLKjnyxJgH096vd5FJsaJ49yOeA7Zwfiq9d6UJXRY2PDYw301SK4itWVmHRVXT28qVJCXJUjqR7VLomqyWcMlncK0iqOFX6iPcZ4/KsvoprCOSN0aHD5G5Tg5pLOoaXzIjtPeqVeho60W/8NDqECTpMJEUcDoR9x70i1WGNHMKsAN2RjvUFpdBnbfvjk24WSPv/ANXxWsrX1zKSzbwv0s3Wh7VPRfnqiKJJHmEbxlwOBnpmrdoPlaQguLtS112jQZAHvUc9vBawW0NtF5bGNXllfqznrUcc6SOxdcjP60sl9HQpbsssnieB4suHBHQBaS6jNBqMzCMushz1HWls0ZBLA5BPA9q8hG2ZGzgqc/ekx4oxdovLPKUUmDvpAc5kuIoz0wVJ/pWUbcSM77sAfasqxAt9u7yW8HByqk8twRuPFB3dqznmXHuCcA0TYxvNbxgswUg9P+o0KxmuAV8thGj87u+KXGm4xRkbrI2NdGtRcWUkUzEx+YpAzwODTm2tVjwkDsAP4RIDxS3R4GlgmGSq7gwI9gMGmCWknpKtEWHAweoqGdKM6bGjLWkGAK0mGOCg/wCUUfpMT7yzZEQAYSFsd/ak4s7l5OWTdnG0dSKIGk3hk5jkTcMA+Z6T8YoY3YstluWRHIjjk3MR3NByWwN7HM2Ssa/QpBOfehNP0u8t2XzJkKnq0nUfanMNv5bh5pkwvT4piQQjRA7QpJJyBS3UGuQ77Iiq++M0Xc3dpC+6SQEjsKHXWrQlhvx8ntTRaQsk29HOvGSQRztNhhevCFQkYCgEk5qs6eRaqLiVU3niLccgflVv/wBR5rO7083aOJZ438tZUbATv6h3FcxF1c/ioisanHUHv8CrKKcTTiWjqHhS7tmjeFtsZmU5J4Ofj4+KInuYUdgWHBOcCk/hWxE8zTKzCNY8gy/wnIz/AFNE3yxx5M0qgFiMgdfmpcXFgpJmSSRTzADnHPNA3FzBHDLC672JO3b2oK5u1gcmOTco9hSia6BuZGVyoPXFUgrexgy8gN9bC3Ew9WNuTk5Fc4uU8qV1ZRkMQSD7Gr5bsYpo585VWBJ7EZqr+JbYJqE5AwGkYj7HBH9arSCuzSw00tDBcYBjkYpu7g9uKemwl0+ZIrkAh0DqcYyCOP50k8P3BilMBJwSG56cV0DxHaF9KtJiP3sMK4A/iXnIrozSmov7DIVzsk9lAk4ydmcjt8Uj8ox+ZGzHYpyCKsFlbC40SEy8EKSD8ZpRcKFyCNynjFTyfNhXRDFkrjOfuOakj4bG3J9hXkKqZUiB2OxA6dicVLLcMyPBa+kgkM3GTg4/tSdDpgt037zAIGPmsrWK0XB81ct7kmsrrGL9aPssYuNxwRzweGJP9aJzHIjRbDtI9+QfehdOUS2sRfsp5/8AUf8A+aIVQA4RvkZqsdRVmKfzY501iIiinbggEDGGBHNGCKMBkk2qeof5pNDvjs5CA7MCD6OvAqW0nlkIImX1DkN2rNlxc3YvJxDX89GCxOCT0IGSamK62qL+FleOQc7wobPxg0OEnZsqCQDztfFN7KS4lIhjMo9HJaT+lCGNRA5tsJsYr25jDXcBUgepycFj9qjlsnlDC3kbz2XhHbgk05SZY4ljcsrDqfeopEjnfcsu09uORRTo4R/srUowG2pk8EFs1Dq2kTC2dyq79m3MTerJH6YpxeWkygf8TIB7FTmkf4DU2mO/UXMYPpXZzTWjhHreiXc/hWWIx26vEqyHaCC23uf1rn+nwqJFVmjlA6q65EZrscti6RSh9zLIhVg/AxXH/LuNPvZFEKtIJGVS30rzkZ/Kq4Zt6Lw6Oi+BbmO5nkSZBiMEAg5UgDrjt1p3qi2i+YxihCqPTvHU9/tVa8HSf/kUSUHDoVlEYGOfem3iOwLPuVWKKR0PAPvU5/IlJ0ymapfLJcTrDYwKiYDSckdemKALQxGQOkbEsCAq8f8AzTXULAl5EjBKNI7bex5GKhstGEwIZWwMkhex7U6ki6insX3MsRZt0UaYGSE+nHwKF8X6XILFL5YWMGzhiOARj/NNZ9LZLgB0BA5wQfV8Vv4z8yTSba5Qy+THH5boOgHuRTRm26OXZzaByk8bnGxsZxzzXUdMk/bGjpHG6mbY0a5PfHFctMRDr5WFwc8cVbvBj3P4qF4InkMbZbHG370MiWmV+iz2Wi3K6cBcyKsmPoT6ar+saY9sOTgk5robypn156DAHal09mt3M3mKGAz6TUuXklDJxZRU0+dI2uADggYJpWJZYZ3SLA9XcdRXSb61VrXyNhUAcYqmXelskzMQRk13O+yykpdAq7mUFxzWUUYyoC4zgd6yutBLdZz2yWaJKm3cuzehIwc9cVvHs3K0bCQDJxjk/GKCWBfwiHJxgfzrxIt04Dt7AbTyPmrP4oyOnJstujkJPHEJBumBXHQjijbfw/JBcPMjbt3ZucfalHhUSTXaCXcyhjsOPpNdAijxwcGklKiLdiaK1vo2yjgH2I4pjaLdAEz+Xx0woo3YK8KcHkAVNys6iK4ZsA7V/So12/Udqtjn00QxVY/U+0DvS28u7ePCyXCSN/CinrQSsIcZYdvBwPvWoVGIxu/KlB1mCLC+WxJGegxUja3IYiYIBuHRjXSVI77oJ1RIorWVnlMZKHaQ2DntXEtUeW31CWRkmcvIRISOHHtjoTXR9Ru5pizys+7H8XABqha4oluN4G8Kck4PWmwSo0R0i1/6f6pYNeSWLKFnkK+USvKjuDnoKv8AcWqNAclcNz964haR3cF4t1auyyRYbj2q+2WvXUo2zOUU/S7dKeaT2TlC3YRqWmuJHIRii9wOFqDTrGW3nJ3el+vo5pvYTqZViuJyx52j3+TRZCsm7adwGD0qd1oDk0ItS03zVBTGR8Uj1OU2Ph/UTcxebGISpjI65757VdUMchKpgnvUd7pcd1Z3NvJFlZYirBRyRjt80VOmFTPnO1iS4lQrkLn1knJTj+ddB8ES28ci2iDy2ki3BW+pznOT847VRNXtWsbqSBCylCQWA64p5/p6/mayCeZy6gyE9jxir5FqzVF2qOmvbFXPOcnP2r2G0YzeYAefjr802aBS+ApoiG2wO1Y+dmXsR3loW65PFIdR01pQQAc/arrcQUumhUA5HNL7iKxfEpI0hj1BP2FZVwVFXogrK73EN7jKrb3QFvCq9VUZoplhnddsexsjLjg+9KV8wW6BVXJQMJO+M01s1ldlVVP/AJm9q9NJe2jA21NjzQJFTUraNZNzMxyK6CnQH3Fc00eD8JepOW3PuOSOwro8FwrorKvpKjBrNlXQ6JqC1bUYdNs5Li4IVVGBzyx7AUWZ1HXFUPx7e+ZqlnbyDMCguF936D9KlBcp0FhVxqV7PczPM3kpkBE6lV4/U81E0QDsVEYxyOP51W5tRuMl4GOFI+c0ZZ3lw6t5x2MSTgDNVlFJnLod+aCNrgE4xUEiSSRGOG4aJQecDk0viknnZvLy4BxndtINeLcMjlScN880rXk4KOnyTTgS3byoPqQ8CmDpCkQjVIzjgYUYApdBcugIl5J6YqKSVtrAMytngiuSoZNhtzbQY3+Sg45wKBkht2j2AnB7Zxj7VDLcT+XseR+Bkk9DQ0kLTbZvMdHU9U5FcqGb0O4ZDG0TBclScHvzRJ1NkcRn0qxxknvVYFxdwPn/AHE75GDUEutO+Va3HB4zTKCkQbf2WmG8H4tTA31MwbJ44p3PfbNPmcOEkWJiGznBA61zb9q4t2aAETE+kA4IpdfavqzafLH5++LGG91/PvQ9umWVFQ1C5eWeSR3O9ySzDvnk07/08iJ120VfpMwz7mq1MgdwVOauXgA20eqWsl3uIj59HHOeDV51wNkVo7TDEcjIogxlUZgKX2epRSNlAWyODmplvWnuPLGFUDJJPBrz+LMTuzJ1yBjqaDmtiwyBWw1W0n1JtOhctMI97Y6YyB/eiXYJGxY4AHWoTx70XjVbFv4YHpmsouBYvLDIDtbnOetZQ9tjaKTZWiR2ULIpy8WMntU/raQtu9R+KJ06Fv2da+Y20NGuBj3FYLYx3R2uCM9COK9aM1VGGSqbZvpyE3qBhweMVbbaTYgQtnHSq/pi+ZcBvKcFerMMAU5xznvSzdhQw3gLktXOf9TLpba9tZISC3lksGHA+auzuxB56CuYeP8AzJrliWJwCv5Bhj+pqcXUjRhxqd2a6bqEd7GUjUiUjpjg1v8Aj5zI0auVfbtYqOvFVjQr2S2kWRHVQQVO8ZH/AMVPqEjJN5kbMFbr6unGK1cOSA4pOgyHWpEvDGkuD1bJ74ppBqMznLHd8gVSHZZWYxvn5xTLSXJYLNI4lA4GeKE4xsLjXRcZtQ2EZ3bm7r2reK9ypbeQR7UnsA7IUkbdtPvWuo3LQOYk+phzUu3Qb10PJL5JG8s4bjnHetFkeJUSH3BbJzmk1sWaMFPW38XxU6ylTgMc+9I0kDi6ssQbcETZkt3oebT45SQ6gfalUV/KjAYJweuaPjnaY9wTTQ07I5YujaTTLZosOhDAcHPNBXGl702EE5HXPWnMMhSA+ZzUHpkclMgj5pMuRJ6E6dFQu/D484SImcdU6fzpUfMsLsvaiWIoQCrcg/Y966DNCHGN2G70r1LTfOHq6dvilhlT7LxySevoE0/xdOkTKI1VhwOetYniTUDOsjj0ZAPBpTJYC1YkHLA8mtsTyfSVC46/FXSTK1Fqzpfh503C6ZFV5DkOcZx/y/and9cxRW7CV8ZGBx1JrlNlq91ZIESVSB3bnH2pzFq0pKXPnPIyA+k8DJGM4+M1OXp23omnRddDlMlq0TEM8TYPPbqKyqNYalcW6MIJwQepPJNZQ/GmNyRabABNMtjK4KRxLn9Kjd0kmIAxwCPsaOtdPcaVa4QEeShOe/pB/vQyI4ZvMVRjpiitEJ/Ikt1MbKVHOatUUAZQ/wDzKDSSwhC3KJJ9x81aY8BANo6VzYvQpntyfSBxXKvGEzLr1xCRxC2wfPpyP0rtWxfauOf6mWU9l4mkmJxb3kYdGHuvWlpWafTZFzopN3H5UXnBSYt+GVTggnoc1YrGGG80mNJQspIwW/iFJnCunkvypIJGfbpRNhM0MQQNyON2MZ/KtEG1o0ZcfKVor91G9pdvGwwyNsJ65FT2ToJv3qBuMj4qfUE864LkdeSaXqjmTA70zdk0pMarqlwIysMnkoDgbeCa1lvXuLVYnwzJny2Xhhn3NBKqhdso6HNSq5Kjaq5zmpObTLR9PzQVomqTW8pSRMleDnuKsA1GxnCkYEh4IXgiqhfPJEVlVupwQKAF1IJPMU7Sep+KKinshJcXxOkRCyYgGdVbOCCOacvDbLHiHczqOfUDXLNL1hxdFr1nZD0RF6/erFp13qMsUj2lqqpjPr6/pSSxu9Cy+JbFnEik8+njkVs5WK3WTcXLHACKTj71zu7OqtI10b0KwO4RqSBxU6eKGnm3I8sLMoBUKcE9z/SlnhbdGeWNvZcNUuDFat5ZIl6DB60kj1S6uSNs3mSpuDKOARwM/wAqHLtebHvJHdAcqnYHpmpUVVUBVCP3K9+KfF6eu0CKcSORJvU4UgnrleP1oZ5wV2l1LAc4NG+dKCQrkDHI65pNqdtG4ZlMisx+lTxWxRVD8mete26Z/eoT0IBzWPerMV/DS+WAPXg9aUSRSpGA7LGOowuM+4oJJVZmRtwJGNxoul2V4ot1nqO0yATBeR+dZVKMjRu2GOD0PvWUvKJ3FH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034" name="AutoShape 10" descr="data:image/jpeg;base64,/9j/4AAQSkZJRgABAQAAAQABAAD/2wBDAAkGBwgHBgkIBwgKCgkLDRYPDQwMDRsUFRAWIB0iIiAdHx8kKDQsJCYxJx8fLT0tMTU3Ojo6Iys/RD84QzQ5Ojf/2wBDAQoKCg0MDRoPDxo3JR8lNzc3Nzc3Nzc3Nzc3Nzc3Nzc3Nzc3Nzc3Nzc3Nzc3Nzc3Nzc3Nzc3Nzc3Nzc3Nzc3Nzf/wAARCAEAAMUDASIAAhEBAxEB/8QAHAAAAgIDAQEAAAAAAAAAAAAABAUDBgACBwEI/8QAPhAAAgEDAwIFAgMHAgQGAwAAAQIDAAQRBRIhMUEGEyJRYTJxFIGRFSNCobHB0QczJFJyokNigrLh8CU00v/EABoBAAMBAQEBAAAAAAAAAAAAAAECAwQABQb/xAAmEQACAgICAQQDAQEBAAAAAAAAAQIRAyESMVEEEzJBFCIzcQUj/9oADAMBAAIRAxEAPwCpRx77mYHp5j/yZv8AIouGPLYwfivbBcyTFl6ySf8AvP8AimEagZ28V62Fr2of4Nla91mJbrsG725rz0qf3a4APWtzuz1rFjYnAHWn5Im2BzuzSYA9NahQ0kak4BYAn2pk9uQu7aMfNCyRhjx2oOSBbPNQhaxvLiB8s8bkKfjt/Khogzty74PzVi8Z2jZsr8D0zx7GIH8QAI/kaQKu1dvQjrU4uMh7a6MMjdAWB991HWEG7AZnJPzQcSZkx7U802PgHbzRaxr6Bzl5D7SFWKoUzt4yabR20CIQ6Jn2xWtvAscanqcda1uLgDPao8bZPnKwG9WLBxGAB7UrEaTNtPAJwKJup97YB+9CB1aTaMjBxmn4RXY8ZTD7WyjRMgZ5/wDveoLu1XymwACeh3dKLSQpAEByOvNCSTBmJBP6V3HH4G5T8iO5tpADtnmX4DHn+dLrie4t2P8AxEpB6es/5qwXh444Pf4pPc2pdWOOT3pljhfRynK9sXPeXZXAuJR8eY3+a0W8us//ALM35Ow/vW8luy+9RiDjLNjHNNwgvob3WbSXt4qZF1cDPfzW/wA0tk1DVHmwmpXW0HH+83+aKlJlOyMZ9qz8MIVzIM59h1qUscW+iqmyP8fqCpxf3RbuxlY4/U1PDf372wZL24DIMMPMPPzUSWsofc64X+Fff71DLDLCxdAeTkjsKX2Mfgf3X9Gs2qamZDi/uf8A1SGsqK4j3vuBxnkisrvZx+A+5PyWy0BVXY8/vW/9zUwjX05PeorGDzIdyjjzX6/9bUesWSQKph/nH/EY8v8AVkAHTiiY1UDOBmp7e3DZDDpWxtyDjFM3QoNcDfHtzSxwY1ZepIIFOpYNqMx69KVyw5dT813ZxdbqyGqeEBx++S1SdRjrgc1QnGWO4c10/wAK3CfsjTFkAYSQzQt8BT0++KoOoWflX9zGgwqSsgz8Ej+1QxyptDPQDbIXnQovbkU/0tQCATn1cj2pVBGYhnkH4pxp5VYgCMMDVZO0K2P/AC8xEj2pLeqV78VYLY+ZZtjqKTXkTFwpHekgxeOxNPCUG8HrXscXpUgdT/Ki7pB7dDWkURyfVx7U7Y6PRFuwCcivZo1jTdgVNGAR6e3vW7x+Z6aAWxI8TyuxIAFeNbkRnPPtT6WDZCCIgT2FCFC8IlCkowypA4I+KMZqwUV5rbPVCaWX9uY4yH5NWiZUx1FKtRjV48nqKo3Zy7EkYCooUY4rWVvTtAqdlO7AHbr3rxYuAc5+aBZOzW3Tje5zjrk1uyeZG+eCfpP9q2VF8tl7mpnAaNgv86DCnRXZF2uVIxg1lFTookOWz96yhQeR0PSLMvYBgOrsf+5qLj06UN9PWmWgxIukWzHaPMDH/uamRTb+lZseX9EkZcl82JFsXX6hj7VhiEfBHIpsMmPB6/NDPEC5zzVVLyJbE9wBJlTwPigZIMMMAnFPZbUEE4x+VDJB+8GR0NNyOtkeiag1pNBbOn7o3AZSTjbkFT/I/rQ13vmvJndQGZyTg570xazEhYEEHGVI9xyP6Y/OvLq2VZfMSRXEiq42nI9Qzipx7KWARWwYnOeK38vy5MDOKJjTawOa3MRlbKAEgHtRbAN9C3S+jjkfkKmu7SIMWLjcOwry1ifTbAh/92QZBFLpZWLdyaVOugiy/bdJhRwDWIu1M962uH5+nn7V4vMYzRthR5GMnFFJsto2nkYBF9+9Dbe44A5JFLNdnIkjgknEcYUt6zkH8qScmkNFXKh7psdzrbbUHk277l8wnnoeR7Y60dquhS2wg3P5kcUXlxkHAwOuR796UeE9VWBNkbB1wcmOVcnpjjPFWFdYXUPNikVt8Z2MSCCp9m9qxRz5IztrRaeNIp1yg3EMOaUNG7b944DYFP71CJnGOc+1BsgZcAD9K9dO9mSLdFa1ACGLeSQdwFbmPB4Ix7V54qjaO0j4Iy5/XFCLJPuL7GaFFXc2M4P3oNl49WFsBioZn2RFieK1uJJYUSRkYKTwCOtQ37M1sCMDPJBoWMJ9SLvcbmJORxj2rK8nch+R2rK62cde0WaRrGIMf9suqge25hT61lZ4wrAlvekfh+ItZoScZZv/AHNVgt4yrqAQcisWPUYi5/6M1PBqIAliR3oueHHI71rDAS4AqvJEiE25ZaH/AApDZ+aaMGQ4OP0rSQ/uz0ruSEcWAMArhgPpOaAjwpmgAJFvMVBPZW5H+KaFAc/IxQEyiPVCO1zASflk7fpRTs7izQoOQOoproUSecA6gjPOaXrHLuY7DTLR2YynIwaLeqBQZrWGxtIwO1V6VPVyf0pxdsWldSeAaWTowoLoZSQteM7yQc5rEBJxtPHFGJAzNxRtvaIo3yEKoPUnAz7VzdFLBILclSSMcUn8WWel6XqWnapeRgRSljMQxPqHTirjPc6fptvFPdzIqSH0rkFj9h7fNVH/AFL064ulh1CziSazgTc7xsHGCcZ61OUk9FsPKOROtAd1ZeHvKea3hnRbgGQtBKVEeOuB80H4c8RQrc29vqF0qLGcRzzSbSVzwH98cY+5qonVJ4o444pzjeVkXdyCeM1dfBej2sulXlxLBDPcJtVJHXdjgNn296lDHr92bPUOKTdFq1G3RpMv98gYznmlLQqpIx07033rcRCRQzgjJ289ftUFxDwPQenvWqE/o8lxdFI8bhRa2ygjJmAHzW2jQzmIxKEeFwGdvYe1EeOLZVsLJxgsLjp+VS+FkB0SMEbSrOMnqfVT8it/+IH4ptEFkJUIVlwMfFI2QtajdyTVg8ToTZsT9JYCldugktFLccYBruW6Kw1jEc9vufPA471lGXMX7zk/pWUbDxOveH7XGkwOBneGP/cabWSYcY55waX6dqFtYaDZGVv3joRGijLZ3nnHxTPTkREBQkknc2fc1jj8ETy7m2TXkO5gSMDtQ4JRtoHSmjKHC5GaH/DEybuMMTTJkiCSBpkDY6cVp+HI4xTKEL5POAM8nNQRMs1xOiEYBXaff3rr2cLjDhjkUp19Wt44LxBnyJ1Gf/KeoqzvbkN6hilviDTxcaPdxpyxiJUgdGHIpkzl2aiJTIxKlWHbNMdLtovIM8g5ycUq8PzDUNMtppOXKKrnPRhwassdusUKog4IoSkDpsU3cYd3wMEnpS6SLa/q7CnksDK+CM56Gll1eafajM9zGZOfQvJrvcR0YSk9IggiEjBU5z7VS/HVxcvqcdvp10uIod0ojkyAc457dOaZa94luFsLhLEJDG4x5ijDgfFc8E80c4MUmAykE565967mpG/D6dx/aRvJc3OpRLJcXDMANkj7/Ug+Pin+mW7Q2wsHja4t5SEwTkMOxqr28p82Vo1DKGIZMdfy71cNNuvxEaS6X6WH+7Dv5U/Ax/Ks3qOSVo9LAoVTMk8AaVa3BnvLhhG3IgQc/rRVpZadbb4LeF0gIwVLFgfatpZ0Ega5kdpT1V15H9v51q16xO2FAfYgVieSbVWasfp8dbQ4026FllI4Y5IguFX/AGwtHHVLWfidViI4G01VWTUbp9rehB7DrR9po8cPruZNzn6QKVZZw6Z0/S4H2iXWLDTtUaASF2WF94VWxzU1tY20UAQRyEdl39KIWBYVAWMs3cAVFO8gOFjYEY4pn6rK/smvSYWuKRpJDat+7ltY3Xrhuamgl01F8qSyhWPpgJ/OgnEoYswI+KGkb1cOPz4pPeyXdlvw8T1RZ4tO0OdAzWcLfdayq3FcPGMBz+tZR/IyeST/AOZHwZoXnzxId7OyllAPO0bm6VdNNR1Ox+COvzVc8NJGLaIqvPq+OrmrTbWwWUNtPq6nOcCvUj/NHzuT5MJk82IjA9BHJ9qGluRDCXOdqcn9abA7U3OwwOpNVjUDFqN5HBZyuMSevstddCJHkl9vd4bcsY8ncR9+n9Kmg6LjeAOh9q2/ZslvJz5bRkfUBW0sqwIUUh2HbsKf6BTsYS3GYgvSbjaPcUQsYaEnAAPUVX7We5Wds7Zdw6kYx8Uz80NG0UxRQRtYKcHBpOVDpb2VbwXdRW0+o6ZK/wDs3RaKT+FlPJxVruNctYBgyA4ODgVyPUDPaXk0ZnlG2TBXJBBB+r+lNItF1fX1W7Z5BEwwWfjOO57UrlKWkbZ4MUEpSYX4q8ZzPKbdMQoGB4b6h96qy3kt1IuOSeI1QZLMelXrTvAem7Um1N2lC/8AhqafRabo9hOh06xij8s8OiAnP3NUUIr/AEn+QoqoFAg8Ga9fQO94YoVZSwQsSxx2OBxVL1d3tHjt2iSOXBBUZPfHevoQyK+BhWAB+D+lcP8AH0DL4nP1KPMZiMfP+KZUHFmnklUhRCjW8gZxjcN2aZW022XzbclWPJ9s+9A6iHaYxRhSSB1Ge1e2dwqWwRlw+c578UjV9m3oepr00TLHdIjoBlQ3IJ/tRkPiWFNo/DxqvcrjikMwaeLcroj7sqcfVS6S3LyFNrox6hehrHPFBLRrxZZfZ0GPxXpgjyEaR+4xtFLrnxiscv7qxYhvpOar8WnukQ2RDj3YZqSZAhy2ThcbsCo8KFlNuQ7HjS9cbI9qZHUYyKBl8QXrSMxfeehJNJwwXlMZx1I6VkKSTSbcA92IGOfmhSujRDJGPQ3TX7knBAIHYGj4Nes3Gy+iIzxkdqViOztVBdxuPJANQSX1ioO3DHPU03tN/QX6hF1gisZoleK5jKkcZJrKpSatAgwMfpWUfx34B+S/J0PwtcKLJQY2yrEDP/UatpvooITLKwjRRlj8VTdAeHT7KO4umUowLABieNxpZ4g1i51YeTG4ihYkbVXkL2GfmvQgv0R844/u7G+p+KG1aUwWe4247jq33xW2lK6MBLuQE/VnoKR6ZZRxkYVlAx0OBVghMRKo2W7Uk9HcfBZ4nh8rbIR6gCBu+KW6jaCJXkt2DK3PJ5xUO0eZHKySMo9PHG2iYzbhdkkcrKe5HFT5MUXQeYkgYghTxy3OaZQrIUZiFJODye9ezab5g8y3RDjqrDkj+1RxQO24vGAP4ck5/OjYH0IvFcUNvd6ffSRRqRPiYrzuU9c5q4Ov4iMJBsSBOQo9sDFVnxRapNo9zExXzVBde/5VPaalDdadBPbzhHeFSQO3GMY/Knj0NlbnBJ/Qbd3qkmC3Vs5wSvSpYENugKnCnqWPSq9b30qSlFRC2cEjrUk1/qFreRWZFuPPUmM4zwO5NV+iFFgjbEodXUk8da57/qXYtJewXcaA7l9W3PWrSlzdO0ZkkiVjjACcbj2o4xWl5Yu9wBNAgOWUcgA8kfIH60IjwfB2cZmcRzBgCzOAw+fiobqBZHxC372Q8ZGNpP8ACfv703nst2o3FrARKIZGRNoByuc5/SgtXgjiImty+wAGMN3Oa5zSdfZ6SnyViu3muIFaVo3RVbaUeio9RiuWG5gki/wsOlMr3yZYo58blc4YDoDVUkgi/HyxKj45ZQvJb4H60s4RyIEMjiWmG4cMpDqwPZTxXrTkLt3AJ8ikVrpNzbkzTSmJegjc+r7/ABUdzahfV58iuPcnFR/Gj5LRzeRy8kCjMkpwB/CcUDca3DBGRbE+/PUml34d2QmSXg9MHmoEtW8wqyAqDyQOapHBGG2dJyn8TJNWuJtzce+SKhFxI43b9w7jFFmwyOMANwMmlc0U1rKw+n7dxT/q1aIyeSPyClvnxyMflWVHFJH5Y87hvisoUwpvydPtJ2uUC3BYqqvGvYD1MKNSxYSBlO9WPDe/xSyNZDbxpEuMljk/9bU9ZvwVlb+Zuf1A4U4I+aaHwiZppKVksUUkMRZAACSM9cntUlu12J+kW4uWX09BjvUYvY5W3FtrBRgdlryC6RZ8SPxnIapycm9CN0WQM0scKPOqMVGcDAJDZ/tRBSSNAVuWPGBnHHFKrS60t33PICIxzk17JrejW6hXnbIySdpIz0pHBsQdrPNGC6PuLV5dWsuoW2ZhHkHI2sRn70tt9X0uR4xHMCJFznPT70d+0rJSFRwWOAFHO7/FFRkujhVHp8Uc7qy4fpJk5LA8Uq8KafFcWVzbyqPNtLh0BP1Kucj/AO/FWedkeRsW7K/Z84JNJreJ7bxbqsEfpW4t45lYnqwyP81RNPoL+IXHokzyrIrqR8sBR02kvcC3YtH5kSEbSR7+9BiV4yVbBXqxIwQPvQcWpTDVpGn3LZvIApONm3HXPvmjKXHslGMpdB6aTexgl/K3A7ly/H3oOK5/Zyta2kitcBtzc5DAfwj71PeX7R4d2KqQVjULnJ7k0juApjSZFMskeAQpAY+2Ky+oyuMkom30/p7g5zYlu2j0+9EdsrSXrMJZGkPGw8jH5Z/KiLhbWUo15bxvmZii7AVIYcAfY0s8YyXglWQwKGRVjLRnIUAYHPXODx8ZpSNRm5ieeRyU3IT/AAY4wKbg5rXZWOWNaDtUFgt0sSlGiddskX8KtW+n6VGsZu2tYoNuVjVBnn3JqsvHPdX8aTvuMxAI/i69TXUb62iso7fTox6IUBIPPNGT9uKTKLjN6KTdwNJG3mGRpc4PHX7UsmtZpIWjaJyckjIOcflV8trCO4uGdjwg3Yz1PQAUw1HQZm09543jjXGREjbAfyFCOamTkkmcoSyupiAwPp6r3Aoh7SRX2794Udh0+Kd3eYnCOEWUA+pT1+9JYjIYMklWB5CnBzWqL5omm09MMHh29kjE/MSlcgN1/SklzAyK28lypxyK6Npl2LqzWRjuYKFJqseKNNYxb7c7epK0mKVNxZr+StlMeMMc8CsrT1ZO7g1lW5GVrZ2Cyj/4WBhzwT/3GnsKLPbOwIxjGKX6LskSNcELsIB9vU1OkjVIxGGwT2I61j9x8EjPKEnNldubbewGThTjHY0Tb2qMR9LFTxk96bR2UM0gMzsqAcge9EtpFgUMh1CJAhBAdeKrGXJWI9dgENlD5ORDG0hALjAwRn3qPWrO3XRbpo4EQ4yMY4zTqG0iSPMV/bXG3OdjdB16UJrSrJo8wj9QlUcjoSBximFW5UIPCljbysJJF5IkU5H6VZ7XT7eEeYoBwx9QOTkdsUp8MxtCsYPp3buvzU1nen8fcmNgMuQoX3xilk2lofI3GXFG1/dyi+ikaUtGsbNv3c5PAFTXk6walod5ccNcv5TkjGOOB/WtTrc9qnmXrIyn1AFBwByR0+Kj8QX76t4dvJ1SNZLCWK5R1XGUzj+maGNJSOk7Q91p7BbaXzAiyMmEDHlq53HLPLLFBn/bdePsc10yS/QJGPwySK0QcMf4uO1bIYbuIMbOGJsdcAkfPSum6WwY5OCord5YJe3Ec91cyn+LZ0HXpxzXnkFpQlpEVQnh1XIxTe5RLR03srIScnjOaV3kqGJjbPIkwOVRG2kn+9YZ3KRVSVUVfW0lOpTNcxhSQEyCfUopDq+ni4kVoXIlTPqxjPsMVbptYcrm+VZGUAqGXmqxrHjGG3uBKlnF9QHmEfRWjE5XokJdJR316weVSH/EICGHYMM10e9mT8ZMLhVd+MEe2K5LceILm61IXqy48mVWSMDjAPJq8XF41xaW9xu3M8Y3Mp71TNFuKNWHJ5Hlq8ZW4a2AMigMqjkkj2rbVfF0M9l5CKEkxjntVIvdRksLqKSGYpn1Ky8FW980p1nWkmmnMkGZHcEujcEgcn8zU8cE+x3FP9mM9SuUuLtfUMojFjngkDj/ABSsu299qnOzn5OaSy3U2VMmY1Pf3+KL0hbq7vY7eM+l+MkdBWpVFUBft0dC0m0e30q3cf8Airvz8ULq3EDh8bsEVY7hBFp9vbIvpCgfYVU9fl2uye2RWbHuTo2tcYpMod6EE30msry9YGY1la0ZW1Z3/RdGg/ZVrLHJKsjjed2DnJanEenRkDL7iPcVWLHWJotItlQbNkZwCO241qNduJBNGZAsg5GemR81meLlC/Jic5RyNod6jYPE3mwOpCgZGaVzLbxHMzuEkiACr14zWj6m/wCzmuWYO+4JluhJ9qBY3G2S5hjO8DEEaDKKT1JPv/moY4PGqNFqcU2NdLtliurhYW3RyRZB9jjpTvRUWaySG6t2SSEAGGQYUnHGD71U9LuJo/w9tOBGN2SR1+1XOxEpvY54J5HiRCoRumD7+/xitKloy5I07Rv5KwHMNhGNvsRVK09vL1uSK4t1/fzHj/lweK6Bd2dvK482BSD1bkYqnr4dNjqNsGuldHcn1DBB64+1c3YlvtmavoVxqiSxWzxxbifKYyA7s8YxjimHh7TpEtbuwv1j8ma3EZUvnd2oy4025fJidTh+3FeCN0mAZTuGO3tzRj5Oc6IfC11BN4XhluJPXbhopC38JU4H9Kn1PVrazjHoaTccAIcYGOuao1/etph1rTRIR5kq3EQz13fV/OlNjrM7M8V+XZG4BUHp2FdlW0VxrkNdX1mzhuVeSS7U5LCIjO4d8HtS2LVbp+N24FsRu4weP7fNE6fpB1u8nZJAEjwdsnJ2ng4/SmslhawTBLaFmKn62OST8e1KoJjvjdFZ1R7+29J42Lna/IK47fOar2ttbXLKjnyxJgH096vd5FJsaJ49yOeA7Zwfiq9d6UJXRY2PDYw301SK4itWVmHRVXT28qVJCXJUjqR7VLomqyWcMlncK0iqOFX6iPcZ4/KsvoprCOSN0aHD5G5Tg5pLOoaXzIjtPeqVeho60W/8NDqECTpMJEUcDoR9x70i1WGNHMKsAN2RjvUFpdBnbfvjk24WSPv/ANXxWsrX1zKSzbwv0s3Wh7VPRfnqiKJJHmEbxlwOBnpmrdoPlaQguLtS112jQZAHvUc9vBawW0NtF5bGNXllfqznrUcc6SOxdcjP60sl9HQpbsssnieB4suHBHQBaS6jNBqMzCMushz1HWls0ZBLA5BPA9q8hG2ZGzgqc/ekx4oxdovLPKUUmDvpAc5kuIoz0wVJ/pWUbcSM77sAfasqxAt9u7yW8HByqk8twRuPFB3dqznmXHuCcA0TYxvNbxgswUg9P+o0KxmuAV8thGj87u+KXGm4xRkbrI2NdGtRcWUkUzEx+YpAzwODTm2tVjwkDsAP4RIDxS3R4GlgmGSq7gwI9gMGmCWknpKtEWHAweoqGdKM6bGjLWkGAK0mGOCg/wCUUfpMT7yzZEQAYSFsd/ak4s7l5OWTdnG0dSKIGk3hk5jkTcMA+Z6T8YoY3YstluWRHIjjk3MR3NByWwN7HM2Ssa/QpBOfehNP0u8t2XzJkKnq0nUfanMNv5bh5pkwvT4piQQjRA7QpJJyBS3UGuQ77Iiq++M0Xc3dpC+6SQEjsKHXWrQlhvx8ntTRaQsk29HOvGSQRztNhhevCFQkYCgEk5qs6eRaqLiVU3niLccgflVv/wBR5rO7083aOJZ438tZUbATv6h3FcxF1c/ioisanHUHv8CrKKcTTiWjqHhS7tmjeFtsZmU5J4Ofj4+KInuYUdgWHBOcCk/hWxE8zTKzCNY8gy/wnIz/AFNE3yxx5M0qgFiMgdfmpcXFgpJmSSRTzADnHPNA3FzBHDLC672JO3b2oK5u1gcmOTco9hSia6BuZGVyoPXFUgrexgy8gN9bC3Ew9WNuTk5Fc4uU8qV1ZRkMQSD7Gr5bsYpo585VWBJ7EZqr+JbYJqE5AwGkYj7HBH9arSCuzSw00tDBcYBjkYpu7g9uKemwl0+ZIrkAh0DqcYyCOP50k8P3BilMBJwSG56cV0DxHaF9KtJiP3sMK4A/iXnIrozSmov7DIVzsk9lAk4ydmcjt8Uj8ox+ZGzHYpyCKsFlbC40SEy8EKSD8ZpRcKFyCNynjFTyfNhXRDFkrjOfuOakj4bG3J9hXkKqZUiB2OxA6dicVLLcMyPBa+kgkM3GTg4/tSdDpgt037zAIGPmsrWK0XB81ct7kmsrrGL9aPssYuNxwRzweGJP9aJzHIjRbDtI9+QfehdOUS2sRfsp5/8AUf8A+aIVQA4RvkZqsdRVmKfzY501iIiinbggEDGGBHNGCKMBkk2qeof5pNDvjs5CA7MCD6OvAqW0nlkIImX1DkN2rNlxc3YvJxDX89GCxOCT0IGSamK62qL+FleOQc7wobPxg0OEnZsqCQDztfFN7KS4lIhjMo9HJaT+lCGNRA5tsJsYr25jDXcBUgepycFj9qjlsnlDC3kbz2XhHbgk05SZY4ljcsrDqfeopEjnfcsu09uORRTo4R/srUowG2pk8EFs1Dq2kTC2dyq79m3MTerJH6YpxeWkygf8TIB7FTmkf4DU2mO/UXMYPpXZzTWjhHreiXc/hWWIx26vEqyHaCC23uf1rn+nwqJFVmjlA6q65EZrscti6RSh9zLIhVg/AxXH/LuNPvZFEKtIJGVS30rzkZ/Kq4Zt6Lw6Oi+BbmO5nkSZBiMEAg5UgDrjt1p3qi2i+YxihCqPTvHU9/tVa8HSf/kUSUHDoVlEYGOfem3iOwLPuVWKKR0PAPvU5/IlJ0ymapfLJcTrDYwKiYDSckdemKALQxGQOkbEsCAq8f8AzTXULAl5EjBKNI7bex5GKhstGEwIZWwMkhex7U6ki6insX3MsRZt0UaYGSE+nHwKF8X6XILFL5YWMGzhiOARj/NNZ9LZLgB0BA5wQfV8Vv4z8yTSba5Qy+THH5boOgHuRTRm26OXZzaByk8bnGxsZxzzXUdMk/bGjpHG6mbY0a5PfHFctMRDr5WFwc8cVbvBj3P4qF4InkMbZbHG370MiWmV+iz2Wi3K6cBcyKsmPoT6ar+saY9sOTgk5robypn156DAHal09mt3M3mKGAz6TUuXklDJxZRU0+dI2uADggYJpWJZYZ3SLA9XcdRXSb61VrXyNhUAcYqmXelskzMQRk13O+yykpdAq7mUFxzWUUYyoC4zgd6yutBLdZz2yWaJKm3cuzehIwc9cVvHs3K0bCQDJxjk/GKCWBfwiHJxgfzrxIt04Dt7AbTyPmrP4oyOnJstujkJPHEJBumBXHQjijbfw/JBcPMjbt3ZucfalHhUSTXaCXcyhjsOPpNdAijxwcGklKiLdiaK1vo2yjgH2I4pjaLdAEz+Xx0woo3YK8KcHkAVNys6iK4ZsA7V/So12/Udqtjn00QxVY/U+0DvS28u7ePCyXCSN/CinrQSsIcZYdvBwPvWoVGIxu/KlB1mCLC+WxJGegxUja3IYiYIBuHRjXSVI77oJ1RIorWVnlMZKHaQ2DntXEtUeW31CWRkmcvIRISOHHtjoTXR9Ru5pizys+7H8XABqha4oluN4G8Kck4PWmwSo0R0i1/6f6pYNeSWLKFnkK+USvKjuDnoKv8AcWqNAclcNz964haR3cF4t1auyyRYbj2q+2WvXUo2zOUU/S7dKeaT2TlC3YRqWmuJHIRii9wOFqDTrGW3nJ3el+vo5pvYTqZViuJyx52j3+TRZCsm7adwGD0qd1oDk0ItS03zVBTGR8Uj1OU2Ph/UTcxebGISpjI65757VdUMchKpgnvUd7pcd1Z3NvJFlZYirBRyRjt80VOmFTPnO1iS4lQrkLn1knJTj+ddB8ES28ci2iDy2ki3BW+pznOT847VRNXtWsbqSBCylCQWA64p5/p6/mayCeZy6gyE9jxir5FqzVF2qOmvbFXPOcnP2r2G0YzeYAefjr802aBS+ApoiG2wO1Y+dmXsR3loW65PFIdR01pQQAc/arrcQUumhUA5HNL7iKxfEpI0hj1BP2FZVwVFXogrK73EN7jKrb3QFvCq9VUZoplhnddsexsjLjg+9KV8wW6BVXJQMJO+M01s1ldlVVP/AJm9q9NJe2jA21NjzQJFTUraNZNzMxyK6CnQH3Fc00eD8JepOW3PuOSOwro8FwrorKvpKjBrNlXQ6JqC1bUYdNs5Li4IVVGBzyx7AUWZ1HXFUPx7e+ZqlnbyDMCguF936D9KlBcp0FhVxqV7PczPM3kpkBE6lV4/U81E0QDsVEYxyOP51W5tRuMl4GOFI+c0ZZ3lw6t5x2MSTgDNVlFJnLod+aCNrgE4xUEiSSRGOG4aJQecDk0viknnZvLy4BxndtINeLcMjlScN880rXk4KOnyTTgS3byoPqQ8CmDpCkQjVIzjgYUYApdBcugIl5J6YqKSVtrAMytngiuSoZNhtzbQY3+Sg45wKBkht2j2AnB7Zxj7VDLcT+XseR+Bkk9DQ0kLTbZvMdHU9U5FcqGb0O4ZDG0TBclScHvzRJ1NkcRn0qxxknvVYFxdwPn/AHE75GDUEutO+Va3HB4zTKCkQbf2WmG8H4tTA31MwbJ44p3PfbNPmcOEkWJiGznBA61zb9q4t2aAETE+kA4IpdfavqzafLH5++LGG91/PvQ9umWVFQ1C5eWeSR3O9ySzDvnk07/08iJ120VfpMwz7mq1MgdwVOauXgA20eqWsl3uIj59HHOeDV51wNkVo7TDEcjIogxlUZgKX2epRSNlAWyODmplvWnuPLGFUDJJPBrz+LMTuzJ1yBjqaDmtiwyBWw1W0n1JtOhctMI97Y6YyB/eiXYJGxY4AHWoTx70XjVbFv4YHpmsouBYvLDIDtbnOetZQ9tjaKTZWiR2ULIpy8WMntU/raQtu9R+KJ06Fv2da+Y20NGuBj3FYLYx3R2uCM9COK9aM1VGGSqbZvpyE3qBhweMVbbaTYgQtnHSq/pi+ZcBvKcFerMMAU5xznvSzdhQw3gLktXOf9TLpba9tZISC3lksGHA+auzuxB56CuYeP8AzJrliWJwCv5Bhj+pqcXUjRhxqd2a6bqEd7GUjUiUjpjg1v8Aj5zI0auVfbtYqOvFVjQr2S2kWRHVQQVO8ZH/AMVPqEjJN5kbMFbr6unGK1cOSA4pOgyHWpEvDGkuD1bJ74ppBqMznLHd8gVSHZZWYxvn5xTLSXJYLNI4lA4GeKE4xsLjXRcZtQ2EZ3bm7r2reK9ypbeQR7UnsA7IUkbdtPvWuo3LQOYk+phzUu3Qb10PJL5JG8s4bjnHetFkeJUSH3BbJzmk1sWaMFPW38XxU6ylTgMc+9I0kDi6ssQbcETZkt3oebT45SQ6gfalUV/KjAYJweuaPjnaY9wTTQ07I5YujaTTLZosOhDAcHPNBXGl702EE5HXPWnMMhSA+ZzUHpkclMgj5pMuRJ6E6dFQu/D484SImcdU6fzpUfMsLsvaiWIoQCrcg/Y966DNCHGN2G70r1LTfOHq6dvilhlT7LxySevoE0/xdOkTKI1VhwOetYniTUDOsjj0ZAPBpTJYC1YkHLA8mtsTyfSVC46/FXSTK1Fqzpfh503C6ZFV5DkOcZx/y/and9cxRW7CV8ZGBx1JrlNlq91ZIESVSB3bnH2pzFq0pKXPnPIyA+k8DJGM4+M1OXp23omnRddDlMlq0TEM8TYPPbqKyqNYalcW6MIJwQepPJNZQ/GmNyRabABNMtjK4KRxLn9Kjd0kmIAxwCPsaOtdPcaVa4QEeShOe/pB/vQyI4ZvMVRjpiitEJ/Ikt1MbKVHOatUUAZQ/wDzKDSSwhC3KJJ9x81aY8BANo6VzYvQpntyfSBxXKvGEzLr1xCRxC2wfPpyP0rtWxfauOf6mWU9l4mkmJxb3kYdGHuvWlpWafTZFzopN3H5UXnBSYt+GVTggnoc1YrGGG80mNJQspIwW/iFJnCunkvypIJGfbpRNhM0MQQNyON2MZ/KtEG1o0ZcfKVor91G9pdvGwwyNsJ65FT2ToJv3qBuMj4qfUE864LkdeSaXqjmTA70zdk0pMarqlwIysMnkoDgbeCa1lvXuLVYnwzJny2Xhhn3NBKqhdso6HNSq5Kjaq5zmpObTLR9PzQVomqTW8pSRMleDnuKsA1GxnCkYEh4IXgiqhfPJEVlVupwQKAF1IJPMU7Sep+KKinshJcXxOkRCyYgGdVbOCCOacvDbLHiHczqOfUDXLNL1hxdFr1nZD0RF6/erFp13qMsUj2lqqpjPr6/pSSxu9Cy+JbFnEik8+njkVs5WK3WTcXLHACKTj71zu7OqtI10b0KwO4RqSBxU6eKGnm3I8sLMoBUKcE9z/SlnhbdGeWNvZcNUuDFat5ZIl6DB60kj1S6uSNs3mSpuDKOARwM/wAqHLtebHvJHdAcqnYHpmpUVVUBVCP3K9+KfF6eu0CKcSORJvU4UgnrleP1oZ5wV2l1LAc4NG+dKCQrkDHI65pNqdtG4ZlMisx+lTxWxRVD8mete26Z/eoT0IBzWPerMV/DS+WAPXg9aUSRSpGA7LGOowuM+4oJJVZmRtwJGNxoul2V4ot1nqO0yATBeR+dZVKMjRu2GOD0PvWUvKJ3FH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036" name="AutoShape 12" descr="data:image/jpeg;base64,/9j/4AAQSkZJRgABAQAAAQABAAD/2wBDAAkGBwgHBgkIBwgKCgkLDRYPDQwMDRsUFRAWIB0iIiAdHx8kKDQsJCYxJx8fLT0tMTU3Ojo6Iys/RD84QzQ5Ojf/2wBDAQoKCg0MDRoPDxo3JR8lNzc3Nzc3Nzc3Nzc3Nzc3Nzc3Nzc3Nzc3Nzc3Nzc3Nzc3Nzc3Nzc3Nzc3Nzc3Nzc3Nzf/wAARCAEAAMUDASIAAhEBAxEB/8QAHAAAAgIDAQEAAAAAAAAAAAAABAUDBgACBwEI/8QAPhAAAgEDAwIFAgMHAgQGAwAAAQIDAAQRBRIhMUEGEyJRYTJxFIGRFSNCobHB0QczJFJyokNigrLh8CU00v/EABoBAAMBAQEBAAAAAAAAAAAAAAECAwQABQb/xAAmEQACAgICAQQDAQEBAAAAAAAAAQIRAyESMVEEEzJBFCIzcQUj/9oADAMBAAIRAxEAPwCpRx77mYHp5j/yZv8AIouGPLYwfivbBcyTFl6ySf8AvP8AimEagZ28V62Fr2of4Nla91mJbrsG725rz0qf3a4APWtzuz1rFjYnAHWn5Im2BzuzSYA9NahQ0kak4BYAn2pk9uQu7aMfNCyRhjx2oOSBbPNQhaxvLiB8s8bkKfjt/Khogzty74PzVi8Z2jZsr8D0zx7GIH8QAI/kaQKu1dvQjrU4uMh7a6MMjdAWB991HWEG7AZnJPzQcSZkx7U802PgHbzRaxr6Bzl5D7SFWKoUzt4yabR20CIQ6Jn2xWtvAscanqcda1uLgDPao8bZPnKwG9WLBxGAB7UrEaTNtPAJwKJup97YB+9CB1aTaMjBxmn4RXY8ZTD7WyjRMgZ5/wDveoLu1XymwACeh3dKLSQpAEByOvNCSTBmJBP6V3HH4G5T8iO5tpADtnmX4DHn+dLrie4t2P8AxEpB6es/5qwXh444Pf4pPc2pdWOOT3pljhfRynK9sXPeXZXAuJR8eY3+a0W8us//ALM35Ow/vW8luy+9RiDjLNjHNNwgvob3WbSXt4qZF1cDPfzW/wA0tk1DVHmwmpXW0HH+83+aKlJlOyMZ9qz8MIVzIM59h1qUscW+iqmyP8fqCpxf3RbuxlY4/U1PDf372wZL24DIMMPMPPzUSWsofc64X+Fff71DLDLCxdAeTkjsKX2Mfgf3X9Gs2qamZDi/uf8A1SGsqK4j3vuBxnkisrvZx+A+5PyWy0BVXY8/vW/9zUwjX05PeorGDzIdyjjzX6/9bUesWSQKph/nH/EY8v8AVkAHTiiY1UDOBmp7e3DZDDpWxtyDjFM3QoNcDfHtzSxwY1ZepIIFOpYNqMx69KVyw5dT813ZxdbqyGqeEBx++S1SdRjrgc1QnGWO4c10/wAK3CfsjTFkAYSQzQt8BT0++KoOoWflX9zGgwqSsgz8Ej+1QxyptDPQDbIXnQovbkU/0tQCATn1cj2pVBGYhnkH4pxp5VYgCMMDVZO0K2P/AC8xEj2pLeqV78VYLY+ZZtjqKTXkTFwpHekgxeOxNPCUG8HrXscXpUgdT/Ki7pB7dDWkURyfVx7U7Y6PRFuwCcivZo1jTdgVNGAR6e3vW7x+Z6aAWxI8TyuxIAFeNbkRnPPtT6WDZCCIgT2FCFC8IlCkowypA4I+KMZqwUV5rbPVCaWX9uY4yH5NWiZUx1FKtRjV48nqKo3Zy7EkYCooUY4rWVvTtAqdlO7AHbr3rxYuAc5+aBZOzW3Tje5zjrk1uyeZG+eCfpP9q2VF8tl7mpnAaNgv86DCnRXZF2uVIxg1lFTookOWz96yhQeR0PSLMvYBgOrsf+5qLj06UN9PWmWgxIukWzHaPMDH/uamRTb+lZseX9EkZcl82JFsXX6hj7VhiEfBHIpsMmPB6/NDPEC5zzVVLyJbE9wBJlTwPigZIMMMAnFPZbUEE4x+VDJB+8GR0NNyOtkeiag1pNBbOn7o3AZSTjbkFT/I/rQ13vmvJndQGZyTg570xazEhYEEHGVI9xyP6Y/OvLq2VZfMSRXEiq42nI9Qzipx7KWARWwYnOeK38vy5MDOKJjTawOa3MRlbKAEgHtRbAN9C3S+jjkfkKmu7SIMWLjcOwry1ifTbAh/92QZBFLpZWLdyaVOugiy/bdJhRwDWIu1M962uH5+nn7V4vMYzRthR5GMnFFJsto2nkYBF9+9Dbe44A5JFLNdnIkjgknEcYUt6zkH8qScmkNFXKh7psdzrbbUHk277l8wnnoeR7Y60dquhS2wg3P5kcUXlxkHAwOuR796UeE9VWBNkbB1wcmOVcnpjjPFWFdYXUPNikVt8Z2MSCCp9m9qxRz5IztrRaeNIp1yg3EMOaUNG7b944DYFP71CJnGOc+1BsgZcAD9K9dO9mSLdFa1ACGLeSQdwFbmPB4Ix7V54qjaO0j4Iy5/XFCLJPuL7GaFFXc2M4P3oNl49WFsBioZn2RFieK1uJJYUSRkYKTwCOtQ37M1sCMDPJBoWMJ9SLvcbmJORxj2rK8nch+R2rK62cde0WaRrGIMf9suqge25hT61lZ4wrAlvekfh+ItZoScZZv/AHNVgt4yrqAQcisWPUYi5/6M1PBqIAliR3oueHHI71rDAS4AqvJEiE25ZaH/AApDZ+aaMGQ4OP0rSQ/uz0ruSEcWAMArhgPpOaAjwpmgAJFvMVBPZW5H+KaFAc/IxQEyiPVCO1zASflk7fpRTs7izQoOQOoproUSecA6gjPOaXrHLuY7DTLR2YynIwaLeqBQZrWGxtIwO1V6VPVyf0pxdsWldSeAaWTowoLoZSQteM7yQc5rEBJxtPHFGJAzNxRtvaIo3yEKoPUnAz7VzdFLBILclSSMcUn8WWel6XqWnapeRgRSljMQxPqHTirjPc6fptvFPdzIqSH0rkFj9h7fNVH/AFL064ulh1CziSazgTc7xsHGCcZ61OUk9FsPKOROtAd1ZeHvKea3hnRbgGQtBKVEeOuB80H4c8RQrc29vqF0qLGcRzzSbSVzwH98cY+5qonVJ4o444pzjeVkXdyCeM1dfBej2sulXlxLBDPcJtVJHXdjgNn296lDHr92bPUOKTdFq1G3RpMv98gYznmlLQqpIx07033rcRCRQzgjJ289ftUFxDwPQenvWqE/o8lxdFI8bhRa2ygjJmAHzW2jQzmIxKEeFwGdvYe1EeOLZVsLJxgsLjp+VS+FkB0SMEbSrOMnqfVT8it/+IH4ptEFkJUIVlwMfFI2QtajdyTVg8ToTZsT9JYCldugktFLccYBruW6Kw1jEc9vufPA471lGXMX7zk/pWUbDxOveH7XGkwOBneGP/cabWSYcY55waX6dqFtYaDZGVv3joRGijLZ3nnHxTPTkREBQkknc2fc1jj8ETy7m2TXkO5gSMDtQ4JRtoHSmjKHC5GaH/DEybuMMTTJkiCSBpkDY6cVp+HI4xTKEL5POAM8nNQRMs1xOiEYBXaff3rr2cLjDhjkUp19Wt44LxBnyJ1Gf/KeoqzvbkN6hilviDTxcaPdxpyxiJUgdGHIpkzl2aiJTIxKlWHbNMdLtovIM8g5ycUq8PzDUNMtppOXKKrnPRhwassdusUKog4IoSkDpsU3cYd3wMEnpS6SLa/q7CnksDK+CM56Gll1eafajM9zGZOfQvJrvcR0YSk9IggiEjBU5z7VS/HVxcvqcdvp10uIod0ojkyAc457dOaZa94luFsLhLEJDG4x5ijDgfFc8E80c4MUmAykE565967mpG/D6dx/aRvJc3OpRLJcXDMANkj7/Ug+Pin+mW7Q2wsHja4t5SEwTkMOxqr28p82Vo1DKGIZMdfy71cNNuvxEaS6X6WH+7Dv5U/Ax/Ks3qOSVo9LAoVTMk8AaVa3BnvLhhG3IgQc/rRVpZadbb4LeF0gIwVLFgfatpZ0Ega5kdpT1V15H9v51q16xO2FAfYgVieSbVWasfp8dbQ4026FllI4Y5IguFX/AGwtHHVLWfidViI4G01VWTUbp9rehB7DrR9po8cPruZNzn6QKVZZw6Z0/S4H2iXWLDTtUaASF2WF94VWxzU1tY20UAQRyEdl39KIWBYVAWMs3cAVFO8gOFjYEY4pn6rK/smvSYWuKRpJDat+7ltY3Xrhuamgl01F8qSyhWPpgJ/OgnEoYswI+KGkb1cOPz4pPeyXdlvw8T1RZ4tO0OdAzWcLfdayq3FcPGMBz+tZR/IyeST/AOZHwZoXnzxId7OyllAPO0bm6VdNNR1Ox+COvzVc8NJGLaIqvPq+OrmrTbWwWUNtPq6nOcCvUj/NHzuT5MJk82IjA9BHJ9qGluRDCXOdqcn9abA7U3OwwOpNVjUDFqN5HBZyuMSevstddCJHkl9vd4bcsY8ncR9+n9Kmg6LjeAOh9q2/ZslvJz5bRkfUBW0sqwIUUh2HbsKf6BTsYS3GYgvSbjaPcUQsYaEnAAPUVX7We5Wds7Zdw6kYx8Uz80NG0UxRQRtYKcHBpOVDpb2VbwXdRW0+o6ZK/wDs3RaKT+FlPJxVruNctYBgyA4ODgVyPUDPaXk0ZnlG2TBXJBBB+r+lNItF1fX1W7Z5BEwwWfjOO57UrlKWkbZ4MUEpSYX4q8ZzPKbdMQoGB4b6h96qy3kt1IuOSeI1QZLMelXrTvAem7Um1N2lC/8AhqafRabo9hOh06xij8s8OiAnP3NUUIr/AEn+QoqoFAg8Ga9fQO94YoVZSwQsSxx2OBxVL1d3tHjt2iSOXBBUZPfHevoQyK+BhWAB+D+lcP8AH0DL4nP1KPMZiMfP+KZUHFmnklUhRCjW8gZxjcN2aZW022XzbclWPJ9s+9A6iHaYxRhSSB1Ge1e2dwqWwRlw+c578UjV9m3oepr00TLHdIjoBlQ3IJ/tRkPiWFNo/DxqvcrjikMwaeLcroj7sqcfVS6S3LyFNrox6hehrHPFBLRrxZZfZ0GPxXpgjyEaR+4xtFLrnxiscv7qxYhvpOar8WnukQ2RDj3YZqSZAhy2ThcbsCo8KFlNuQ7HjS9cbI9qZHUYyKBl8QXrSMxfeehJNJwwXlMZx1I6VkKSTSbcA92IGOfmhSujRDJGPQ3TX7knBAIHYGj4Nes3Gy+iIzxkdqViOztVBdxuPJANQSX1ioO3DHPU03tN/QX6hF1gisZoleK5jKkcZJrKpSatAgwMfpWUfx34B+S/J0PwtcKLJQY2yrEDP/UatpvooITLKwjRRlj8VTdAeHT7KO4umUowLABieNxpZ4g1i51YeTG4ihYkbVXkL2GfmvQgv0R844/u7G+p+KG1aUwWe4247jq33xW2lK6MBLuQE/VnoKR6ZZRxkYVlAx0OBVghMRKo2W7Uk9HcfBZ4nh8rbIR6gCBu+KW6jaCJXkt2DK3PJ5xUO0eZHKySMo9PHG2iYzbhdkkcrKe5HFT5MUXQeYkgYghTxy3OaZQrIUZiFJODye9ezab5g8y3RDjqrDkj+1RxQO24vGAP4ck5/OjYH0IvFcUNvd6ffSRRqRPiYrzuU9c5q4Ov4iMJBsSBOQo9sDFVnxRapNo9zExXzVBde/5VPaalDdadBPbzhHeFSQO3GMY/Knj0NlbnBJ/Qbd3qkmC3Vs5wSvSpYENugKnCnqWPSq9b30qSlFRC2cEjrUk1/qFreRWZFuPPUmM4zwO5NV+iFFgjbEodXUk8da57/qXYtJewXcaA7l9W3PWrSlzdO0ZkkiVjjACcbj2o4xWl5Yu9wBNAgOWUcgA8kfIH60IjwfB2cZmcRzBgCzOAw+fiobqBZHxC372Q8ZGNpP8ACfv703nst2o3FrARKIZGRNoByuc5/SgtXgjiImty+wAGMN3Oa5zSdfZ6SnyViu3muIFaVo3RVbaUeio9RiuWG5gki/wsOlMr3yZYo58blc4YDoDVUkgi/HyxKj45ZQvJb4H60s4RyIEMjiWmG4cMpDqwPZTxXrTkLt3AJ8ikVrpNzbkzTSmJegjc+r7/ABUdzahfV58iuPcnFR/Gj5LRzeRy8kCjMkpwB/CcUDca3DBGRbE+/PUml34d2QmSXg9MHmoEtW8wqyAqDyQOapHBGG2dJyn8TJNWuJtzce+SKhFxI43b9w7jFFmwyOMANwMmlc0U1rKw+n7dxT/q1aIyeSPyClvnxyMflWVHFJH5Y87hvisoUwpvydPtJ2uUC3BYqqvGvYD1MKNSxYSBlO9WPDe/xSyNZDbxpEuMljk/9bU9ZvwVlb+Zuf1A4U4I+aaHwiZppKVksUUkMRZAACSM9cntUlu12J+kW4uWX09BjvUYvY5W3FtrBRgdlryC6RZ8SPxnIapycm9CN0WQM0scKPOqMVGcDAJDZ/tRBSSNAVuWPGBnHHFKrS60t33PICIxzk17JrejW6hXnbIySdpIz0pHBsQdrPNGC6PuLV5dWsuoW2ZhHkHI2sRn70tt9X0uR4xHMCJFznPT70d+0rJSFRwWOAFHO7/FFRkujhVHp8Uc7qy4fpJk5LA8Uq8KafFcWVzbyqPNtLh0BP1Kucj/AO/FWedkeRsW7K/Z84JNJreJ7bxbqsEfpW4t45lYnqwyP81RNPoL+IXHokzyrIrqR8sBR02kvcC3YtH5kSEbSR7+9BiV4yVbBXqxIwQPvQcWpTDVpGn3LZvIApONm3HXPvmjKXHslGMpdB6aTexgl/K3A7ly/H3oOK5/Zyta2kitcBtzc5DAfwj71PeX7R4d2KqQVjULnJ7k0juApjSZFMskeAQpAY+2Ky+oyuMkom30/p7g5zYlu2j0+9EdsrSXrMJZGkPGw8jH5Z/KiLhbWUo15bxvmZii7AVIYcAfY0s8YyXglWQwKGRVjLRnIUAYHPXODx8ZpSNRm5ieeRyU3IT/AAY4wKbg5rXZWOWNaDtUFgt0sSlGiddskX8KtW+n6VGsZu2tYoNuVjVBnn3JqsvHPdX8aTvuMxAI/i69TXUb62iso7fTox6IUBIPPNGT9uKTKLjN6KTdwNJG3mGRpc4PHX7UsmtZpIWjaJyckjIOcflV8trCO4uGdjwg3Yz1PQAUw1HQZm09543jjXGREjbAfyFCOamTkkmcoSyupiAwPp6r3Aoh7SRX2794Udh0+Kd3eYnCOEWUA+pT1+9JYjIYMklWB5CnBzWqL5omm09MMHh29kjE/MSlcgN1/SklzAyK28lypxyK6Npl2LqzWRjuYKFJqseKNNYxb7c7epK0mKVNxZr+StlMeMMc8CsrT1ZO7g1lW5GVrZ2Cyj/4WBhzwT/3GnsKLPbOwIxjGKX6LskSNcELsIB9vU1OkjVIxGGwT2I61j9x8EjPKEnNldubbewGThTjHY0Tb2qMR9LFTxk96bR2UM0gMzsqAcge9EtpFgUMh1CJAhBAdeKrGXJWI9dgENlD5ORDG0hALjAwRn3qPWrO3XRbpo4EQ4yMY4zTqG0iSPMV/bXG3OdjdB16UJrSrJo8wj9QlUcjoSBximFW5UIPCljbysJJF5IkU5H6VZ7XT7eEeYoBwx9QOTkdsUp8MxtCsYPp3buvzU1nen8fcmNgMuQoX3xilk2lofI3GXFG1/dyi+ikaUtGsbNv3c5PAFTXk6walod5ccNcv5TkjGOOB/WtTrc9qnmXrIyn1AFBwByR0+Kj8QX76t4dvJ1SNZLCWK5R1XGUzj+maGNJSOk7Q91p7BbaXzAiyMmEDHlq53HLPLLFBn/bdePsc10yS/QJGPwySK0QcMf4uO1bIYbuIMbOGJsdcAkfPSum6WwY5OCord5YJe3Ec91cyn+LZ0HXpxzXnkFpQlpEVQnh1XIxTe5RLR03srIScnjOaV3kqGJjbPIkwOVRG2kn+9YZ3KRVSVUVfW0lOpTNcxhSQEyCfUopDq+ni4kVoXIlTPqxjPsMVbptYcrm+VZGUAqGXmqxrHjGG3uBKlnF9QHmEfRWjE5XokJdJR316weVSH/EICGHYMM10e9mT8ZMLhVd+MEe2K5LceILm61IXqy48mVWSMDjAPJq8XF41xaW9xu3M8Y3Mp71TNFuKNWHJ5Hlq8ZW4a2AMigMqjkkj2rbVfF0M9l5CKEkxjntVIvdRksLqKSGYpn1Ky8FW980p1nWkmmnMkGZHcEujcEgcn8zU8cE+x3FP9mM9SuUuLtfUMojFjngkDj/ABSsu299qnOzn5OaSy3U2VMmY1Pf3+KL0hbq7vY7eM+l+MkdBWpVFUBft0dC0m0e30q3cf8Airvz8ULq3EDh8bsEVY7hBFp9vbIvpCgfYVU9fl2uye2RWbHuTo2tcYpMod6EE30msry9YGY1la0ZW1Z3/RdGg/ZVrLHJKsjjed2DnJanEenRkDL7iPcVWLHWJotItlQbNkZwCO241qNduJBNGZAsg5GemR81meLlC/Jic5RyNod6jYPE3mwOpCgZGaVzLbxHMzuEkiACr14zWj6m/wCzmuWYO+4JluhJ9qBY3G2S5hjO8DEEaDKKT1JPv/moY4PGqNFqcU2NdLtliurhYW3RyRZB9jjpTvRUWaySG6t2SSEAGGQYUnHGD71U9LuJo/w9tOBGN2SR1+1XOxEpvY54J5HiRCoRumD7+/xitKloy5I07Rv5KwHMNhGNvsRVK09vL1uSK4t1/fzHj/lweK6Bd2dvK482BSD1bkYqnr4dNjqNsGuldHcn1DBB64+1c3YlvtmavoVxqiSxWzxxbifKYyA7s8YxjimHh7TpEtbuwv1j8ma3EZUvnd2oy4025fJidTh+3FeCN0mAZTuGO3tzRj5Oc6IfC11BN4XhluJPXbhopC38JU4H9Kn1PVrazjHoaTccAIcYGOuao1/etph1rTRIR5kq3EQz13fV/OlNjrM7M8V+XZG4BUHp2FdlW0VxrkNdX1mzhuVeSS7U5LCIjO4d8HtS2LVbp+N24FsRu4weP7fNE6fpB1u8nZJAEjwdsnJ2ng4/SmslhawTBLaFmKn62OST8e1KoJjvjdFZ1R7+29J42Lna/IK47fOar2ttbXLKjnyxJgH096vd5FJsaJ49yOeA7Zwfiq9d6UJXRY2PDYw301SK4itWVmHRVXT28qVJCXJUjqR7VLomqyWcMlncK0iqOFX6iPcZ4/KsvoprCOSN0aHD5G5Tg5pLOoaXzIjtPeqVeho60W/8NDqECTpMJEUcDoR9x70i1WGNHMKsAN2RjvUFpdBnbfvjk24WSPv/ANXxWsrX1zKSzbwv0s3Wh7VPRfnqiKJJHmEbxlwOBnpmrdoPlaQguLtS112jQZAHvUc9vBawW0NtF5bGNXllfqznrUcc6SOxdcjP60sl9HQpbsssnieB4suHBHQBaS6jNBqMzCMushz1HWls0ZBLA5BPA9q8hG2ZGzgqc/ekx4oxdovLPKUUmDvpAc5kuIoz0wVJ/pWUbcSM77sAfasqxAt9u7yW8HByqk8twRuPFB3dqznmXHuCcA0TYxvNbxgswUg9P+o0KxmuAV8thGj87u+KXGm4xRkbrI2NdGtRcWUkUzEx+YpAzwODTm2tVjwkDsAP4RIDxS3R4GlgmGSq7gwI9gMGmCWknpKtEWHAweoqGdKM6bGjLWkGAK0mGOCg/wCUUfpMT7yzZEQAYSFsd/ak4s7l5OWTdnG0dSKIGk3hk5jkTcMA+Z6T8YoY3YstluWRHIjjk3MR3NByWwN7HM2Ssa/QpBOfehNP0u8t2XzJkKnq0nUfanMNv5bh5pkwvT4piQQjRA7QpJJyBS3UGuQ77Iiq++M0Xc3dpC+6SQEjsKHXWrQlhvx8ntTRaQsk29HOvGSQRztNhhevCFQkYCgEk5qs6eRaqLiVU3niLccgflVv/wBR5rO7083aOJZ438tZUbATv6h3FcxF1c/ioisanHUHv8CrKKcTTiWjqHhS7tmjeFtsZmU5J4Ofj4+KInuYUdgWHBOcCk/hWxE8zTKzCNY8gy/wnIz/AFNE3yxx5M0qgFiMgdfmpcXFgpJmSSRTzADnHPNA3FzBHDLC672JO3b2oK5u1gcmOTco9hSia6BuZGVyoPXFUgrexgy8gN9bC3Ew9WNuTk5Fc4uU8qV1ZRkMQSD7Gr5bsYpo585VWBJ7EZqr+JbYJqE5AwGkYj7HBH9arSCuzSw00tDBcYBjkYpu7g9uKemwl0+ZIrkAh0DqcYyCOP50k8P3BilMBJwSG56cV0DxHaF9KtJiP3sMK4A/iXnIrozSmov7DIVzsk9lAk4ydmcjt8Uj8ox+ZGzHYpyCKsFlbC40SEy8EKSD8ZpRcKFyCNynjFTyfNhXRDFkrjOfuOakj4bG3J9hXkKqZUiB2OxA6dicVLLcMyPBa+kgkM3GTg4/tSdDpgt037zAIGPmsrWK0XB81ct7kmsrrGL9aPssYuNxwRzweGJP9aJzHIjRbDtI9+QfehdOUS2sRfsp5/8AUf8A+aIVQA4RvkZqsdRVmKfzY501iIiinbggEDGGBHNGCKMBkk2qeof5pNDvjs5CA7MCD6OvAqW0nlkIImX1DkN2rNlxc3YvJxDX89GCxOCT0IGSamK62qL+FleOQc7wobPxg0OEnZsqCQDztfFN7KS4lIhjMo9HJaT+lCGNRA5tsJsYr25jDXcBUgepycFj9qjlsnlDC3kbz2XhHbgk05SZY4ljcsrDqfeopEjnfcsu09uORRTo4R/srUowG2pk8EFs1Dq2kTC2dyq79m3MTerJH6YpxeWkygf8TIB7FTmkf4DU2mO/UXMYPpXZzTWjhHreiXc/hWWIx26vEqyHaCC23uf1rn+nwqJFVmjlA6q65EZrscti6RSh9zLIhVg/AxXH/LuNPvZFEKtIJGVS30rzkZ/Kq4Zt6Lw6Oi+BbmO5nkSZBiMEAg5UgDrjt1p3qi2i+YxihCqPTvHU9/tVa8HSf/kUSUHDoVlEYGOfem3iOwLPuVWKKR0PAPvU5/IlJ0ymapfLJcTrDYwKiYDSckdemKALQxGQOkbEsCAq8f8AzTXULAl5EjBKNI7bex5GKhstGEwIZWwMkhex7U6ki6insX3MsRZt0UaYGSE+nHwKF8X6XILFL5YWMGzhiOARj/NNZ9LZLgB0BA5wQfV8Vv4z8yTSba5Qy+THH5boOgHuRTRm26OXZzaByk8bnGxsZxzzXUdMk/bGjpHG6mbY0a5PfHFctMRDr5WFwc8cVbvBj3P4qF4InkMbZbHG370MiWmV+iz2Wi3K6cBcyKsmPoT6ar+saY9sOTgk5robypn156DAHal09mt3M3mKGAz6TUuXklDJxZRU0+dI2uADggYJpWJZYZ3SLA9XcdRXSb61VrXyNhUAcYqmXelskzMQRk13O+yykpdAq7mUFxzWUUYyoC4zgd6yutBLdZz2yWaJKm3cuzehIwc9cVvHs3K0bCQDJxjk/GKCWBfwiHJxgfzrxIt04Dt7AbTyPmrP4oyOnJstujkJPHEJBumBXHQjijbfw/JBcPMjbt3ZucfalHhUSTXaCXcyhjsOPpNdAijxwcGklKiLdiaK1vo2yjgH2I4pjaLdAEz+Xx0woo3YK8KcHkAVNys6iK4ZsA7V/So12/Udqtjn00QxVY/U+0DvS28u7ePCyXCSN/CinrQSsIcZYdvBwPvWoVGIxu/KlB1mCLC+WxJGegxUja3IYiYIBuHRjXSVI77oJ1RIorWVnlMZKHaQ2DntXEtUeW31CWRkmcvIRISOHHtjoTXR9Ru5pizys+7H8XABqha4oluN4G8Kck4PWmwSo0R0i1/6f6pYNeSWLKFnkK+USvKjuDnoKv8AcWqNAclcNz964haR3cF4t1auyyRYbj2q+2WvXUo2zOUU/S7dKeaT2TlC3YRqWmuJHIRii9wOFqDTrGW3nJ3el+vo5pvYTqZViuJyx52j3+TRZCsm7adwGD0qd1oDk0ItS03zVBTGR8Uj1OU2Ph/UTcxebGISpjI65757VdUMchKpgnvUd7pcd1Z3NvJFlZYirBRyRjt80VOmFTPnO1iS4lQrkLn1knJTj+ddB8ES28ci2iDy2ki3BW+pznOT847VRNXtWsbqSBCylCQWA64p5/p6/mayCeZy6gyE9jxir5FqzVF2qOmvbFXPOcnP2r2G0YzeYAefjr802aBS+ApoiG2wO1Y+dmXsR3loW65PFIdR01pQQAc/arrcQUumhUA5HNL7iKxfEpI0hj1BP2FZVwVFXogrK73EN7jKrb3QFvCq9VUZoplhnddsexsjLjg+9KV8wW6BVXJQMJO+M01s1ldlVVP/AJm9q9NJe2jA21NjzQJFTUraNZNzMxyK6CnQH3Fc00eD8JepOW3PuOSOwro8FwrorKvpKjBrNlXQ6JqC1bUYdNs5Li4IVVGBzyx7AUWZ1HXFUPx7e+ZqlnbyDMCguF936D9KlBcp0FhVxqV7PczPM3kpkBE6lV4/U81E0QDsVEYxyOP51W5tRuMl4GOFI+c0ZZ3lw6t5x2MSTgDNVlFJnLod+aCNrgE4xUEiSSRGOG4aJQecDk0viknnZvLy4BxndtINeLcMjlScN880rXk4KOnyTTgS3byoPqQ8CmDpCkQjVIzjgYUYApdBcugIl5J6YqKSVtrAMytngiuSoZNhtzbQY3+Sg45wKBkht2j2AnB7Zxj7VDLcT+XseR+Bkk9DQ0kLTbZvMdHU9U5FcqGb0O4ZDG0TBclScHvzRJ1NkcRn0qxxknvVYFxdwPn/AHE75GDUEutO+Va3HB4zTKCkQbf2WmG8H4tTA31MwbJ44p3PfbNPmcOEkWJiGznBA61zb9q4t2aAETE+kA4IpdfavqzafLH5++LGG91/PvQ9umWVFQ1C5eWeSR3O9ySzDvnk07/08iJ120VfpMwz7mq1MgdwVOauXgA20eqWsl3uIj59HHOeDV51wNkVo7TDEcjIogxlUZgKX2epRSNlAWyODmplvWnuPLGFUDJJPBrz+LMTuzJ1yBjqaDmtiwyBWw1W0n1JtOhctMI97Y6YyB/eiXYJGxY4AHWoTx70XjVbFv4YHpmsouBYvLDIDtbnOetZQ9tjaKTZWiR2ULIpy8WMntU/raQtu9R+KJ06Fv2da+Y20NGuBj3FYLYx3R2uCM9COK9aM1VGGSqbZvpyE3qBhweMVbbaTYgQtnHSq/pi+ZcBvKcFerMMAU5xznvSzdhQw3gLktXOf9TLpba9tZISC3lksGHA+auzuxB56CuYeP8AzJrliWJwCv5Bhj+pqcXUjRhxqd2a6bqEd7GUjUiUjpjg1v8Aj5zI0auVfbtYqOvFVjQr2S2kWRHVQQVO8ZH/AMVPqEjJN5kbMFbr6unGK1cOSA4pOgyHWpEvDGkuD1bJ74ppBqMznLHd8gVSHZZWYxvn5xTLSXJYLNI4lA4GeKE4xsLjXRcZtQ2EZ3bm7r2reK9ypbeQR7UnsA7IUkbdtPvWuo3LQOYk+phzUu3Qb10PJL5JG8s4bjnHetFkeJUSH3BbJzmk1sWaMFPW38XxU6ylTgMc+9I0kDi6ssQbcETZkt3oebT45SQ6gfalUV/KjAYJweuaPjnaY9wTTQ07I5YujaTTLZosOhDAcHPNBXGl702EE5HXPWnMMhSA+ZzUHpkclMgj5pMuRJ6E6dFQu/D484SImcdU6fzpUfMsLsvaiWIoQCrcg/Y966DNCHGN2G70r1LTfOHq6dvilhlT7LxySevoE0/xdOkTKI1VhwOetYniTUDOsjj0ZAPBpTJYC1YkHLA8mtsTyfSVC46/FXSTK1Fqzpfh503C6ZFV5DkOcZx/y/and9cxRW7CV8ZGBx1JrlNlq91ZIESVSB3bnH2pzFq0pKXPnPIyA+k8DJGM4+M1OXp23omnRddDlMlq0TEM8TYPPbqKyqNYalcW6MIJwQepPJNZQ/GmNyRabABNMtjK4KRxLn9Kjd0kmIAxwCPsaOtdPcaVa4QEeShOe/pB/vQyI4ZvMVRjpiitEJ/Ikt1MbKVHOatUUAZQ/wDzKDSSwhC3KJJ9x81aY8BANo6VzYvQpntyfSBxXKvGEzLr1xCRxC2wfPpyP0rtWxfauOf6mWU9l4mkmJxb3kYdGHuvWlpWafTZFzopN3H5UXnBSYt+GVTggnoc1YrGGG80mNJQspIwW/iFJnCunkvypIJGfbpRNhM0MQQNyON2MZ/KtEG1o0ZcfKVor91G9pdvGwwyNsJ65FT2ToJv3qBuMj4qfUE864LkdeSaXqjmTA70zdk0pMarqlwIysMnkoDgbeCa1lvXuLVYnwzJny2Xhhn3NBKqhdso6HNSq5Kjaq5zmpObTLR9PzQVomqTW8pSRMleDnuKsA1GxnCkYEh4IXgiqhfPJEVlVupwQKAF1IJPMU7Sep+KKinshJcXxOkRCyYgGdVbOCCOacvDbLHiHczqOfUDXLNL1hxdFr1nZD0RF6/erFp13qMsUj2lqqpjPr6/pSSxu9Cy+JbFnEik8+njkVs5WK3WTcXLHACKTj71zu7OqtI10b0KwO4RqSBxU6eKGnm3I8sLMoBUKcE9z/SlnhbdGeWNvZcNUuDFat5ZIl6DB60kj1S6uSNs3mSpuDKOARwM/wAqHLtebHvJHdAcqnYHpmpUVVUBVCP3K9+KfF6eu0CKcSORJvU4UgnrleP1oZ5wV2l1LAc4NG+dKCQrkDHI65pNqdtG4ZlMisx+lTxWxRVD8mete26Z/eoT0IBzWPerMV/DS+WAPXg9aUSRSpGA7LGOowuM+4oJJVZmRtwJGNxoul2V4ot1nqO0yATBeR+dZVKMjRu2GOD0PvWUvKJ3FH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pic>
        <p:nvPicPr>
          <p:cNvPr id="16386" name="Picture 2" descr="http://upload.wikimedia.org/wikipedia/commons/3/33/Hispania_1a_division_provincia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3" y="2348880"/>
            <a:ext cx="4644008" cy="325353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611560" y="1628800"/>
            <a:ext cx="4608512" cy="5040560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2500" lnSpcReduction="20000"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De entre os povos que ofereceram mais resistência encontram-se os </a:t>
            </a:r>
            <a:r>
              <a:rPr lang="pt-PT" b="1" dirty="0">
                <a:solidFill>
                  <a:schemeClr val="bg1"/>
                </a:solidFill>
              </a:rPr>
              <a:t>L</a:t>
            </a:r>
            <a:r>
              <a:rPr lang="pt-PT" b="1" dirty="0" smtClean="0">
                <a:solidFill>
                  <a:schemeClr val="bg1"/>
                </a:solidFill>
              </a:rPr>
              <a:t>usitanos</a:t>
            </a:r>
            <a:r>
              <a:rPr lang="pt-PT" dirty="0" smtClean="0">
                <a:solidFill>
                  <a:schemeClr val="bg1"/>
                </a:solidFill>
              </a:rPr>
              <a:t>, que comandados por </a:t>
            </a:r>
            <a:r>
              <a:rPr lang="pt-PT" b="1" dirty="0" smtClean="0">
                <a:solidFill>
                  <a:schemeClr val="bg1"/>
                </a:solidFill>
              </a:rPr>
              <a:t>Viriato</a:t>
            </a:r>
            <a:r>
              <a:rPr lang="pt-PT" dirty="0" smtClean="0">
                <a:solidFill>
                  <a:schemeClr val="bg1"/>
                </a:solidFill>
              </a:rPr>
              <a:t>, resistiram durante muitos anos.</a:t>
            </a:r>
          </a:p>
          <a:p>
            <a:endParaRPr lang="pt-PT" dirty="0" smtClean="0">
              <a:solidFill>
                <a:schemeClr val="bg1"/>
              </a:solidFill>
            </a:endParaRPr>
          </a:p>
          <a:p>
            <a:r>
              <a:rPr lang="pt-PT" dirty="0" smtClean="0">
                <a:solidFill>
                  <a:schemeClr val="bg1"/>
                </a:solidFill>
              </a:rPr>
              <a:t>Mesmo após a morte de Viriato, traído pelas suas próprias tropas, a resistência manteve-se.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 fontScale="90000"/>
          </a:bodyPr>
          <a:lstStyle/>
          <a:p>
            <a:r>
              <a:rPr lang="pt-PT" dirty="0" smtClean="0"/>
              <a:t>A resistência dos povos peninsulares</a:t>
            </a:r>
            <a:endParaRPr lang="pt-PT" dirty="0"/>
          </a:p>
        </p:txBody>
      </p:sp>
      <p:pic>
        <p:nvPicPr>
          <p:cNvPr id="5" name="Picture 14" descr="https://encrypted-tbn1.gstatic.com/images?q=tbn:ANd9GcRatdMAwisTxl1j6HsEsU-vYd0d3GSE1J7-6ffX4nvALvNLV8YZz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216" y="4293096"/>
            <a:ext cx="1948433" cy="2531974"/>
          </a:xfrm>
          <a:prstGeom prst="rect">
            <a:avLst/>
          </a:prstGeom>
          <a:noFill/>
        </p:spPr>
      </p:pic>
      <p:pic>
        <p:nvPicPr>
          <p:cNvPr id="1026" name="Picture 2" descr="http://plpl.no.sapo.pt/fotoultimas/Scan0217z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1556792"/>
            <a:ext cx="3248074" cy="2592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://upload.wikimedia.org/wikipedia/commons/1/1f/Nt-Viriato_Vise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465040" cy="6858000"/>
          </a:xfrm>
          <a:prstGeom prst="rect">
            <a:avLst/>
          </a:prstGeom>
          <a:noFill/>
        </p:spPr>
      </p:pic>
      <p:sp>
        <p:nvSpPr>
          <p:cNvPr id="6" name="Marcador de Posição de Conteúdo 5"/>
          <p:cNvSpPr>
            <a:spLocks noGrp="1"/>
          </p:cNvSpPr>
          <p:nvPr>
            <p:ph idx="1"/>
          </p:nvPr>
        </p:nvSpPr>
        <p:spPr>
          <a:xfrm>
            <a:off x="5508104" y="1196752"/>
            <a:ext cx="3178696" cy="4929411"/>
          </a:xfrm>
        </p:spPr>
        <p:txBody>
          <a:bodyPr/>
          <a:lstStyle/>
          <a:p>
            <a:r>
              <a:rPr lang="pt-PT" dirty="0" smtClean="0"/>
              <a:t>Estátua de Viriato que se encontra na cidade de Viseu. </a:t>
            </a:r>
            <a:endParaRPr lang="pt-PT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23528" y="404664"/>
            <a:ext cx="8424936" cy="1296144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pt-PT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 conquista definitiva da Península Ibérica pelos romanos deu-se em 19 a. c. (século I </a:t>
            </a:r>
            <a:r>
              <a:rPr lang="pt-PT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a.c.</a:t>
            </a:r>
            <a:r>
              <a:rPr lang="pt-PT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). Demoraram 200 anos a conquistá-la.  </a:t>
            </a:r>
          </a:p>
          <a:p>
            <a:pPr algn="l"/>
            <a:endParaRPr lang="pt-PT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l">
              <a:buFontTx/>
              <a:buChar char="-"/>
            </a:pPr>
            <a:endParaRPr lang="pt-PT" b="1" u="sng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l"/>
            <a:endParaRPr lang="pt-PT" b="1" u="sng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endParaRPr lang="pt-PT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242" name="Picture 2" descr="http://3.bp.blogspot.com/_lrnheGDims4/S_Hj3jhdWnI/AAAAAAAAE_U/oIdHdOiJV8s/s1600/hispromana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2060848"/>
            <a:ext cx="5580112" cy="3809668"/>
          </a:xfrm>
          <a:prstGeom prst="rect">
            <a:avLst/>
          </a:prstGeom>
          <a:noFill/>
        </p:spPr>
      </p:pic>
      <p:sp>
        <p:nvSpPr>
          <p:cNvPr id="4" name="Rectângulo 3"/>
          <p:cNvSpPr/>
          <p:nvPr/>
        </p:nvSpPr>
        <p:spPr>
          <a:xfrm>
            <a:off x="251520" y="1700808"/>
            <a:ext cx="3312368" cy="4832092"/>
          </a:xfrm>
          <a:prstGeom prst="rect">
            <a:avLst/>
          </a:prstGeom>
          <a:solidFill>
            <a:schemeClr val="accent2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pt-PT" sz="2800" b="1" dirty="0" smtClean="0"/>
              <a:t>Os romanos dividiram a Península Ibérica em três províncias:</a:t>
            </a:r>
          </a:p>
          <a:p>
            <a:endParaRPr lang="pt-PT" sz="2800" b="1" dirty="0" smtClean="0"/>
          </a:p>
          <a:p>
            <a:pPr>
              <a:buFontTx/>
              <a:buChar char="-"/>
            </a:pPr>
            <a:r>
              <a:rPr lang="pt-PT" sz="2800" b="1" i="1" dirty="0" err="1" smtClean="0"/>
              <a:t>Lusitania</a:t>
            </a:r>
            <a:endParaRPr lang="pt-PT" sz="2800" b="1" i="1" dirty="0" smtClean="0"/>
          </a:p>
          <a:p>
            <a:pPr>
              <a:buFontTx/>
              <a:buChar char="-"/>
            </a:pPr>
            <a:r>
              <a:rPr lang="pt-PT" sz="2800" b="1" i="1" dirty="0" err="1" smtClean="0"/>
              <a:t>Baetica</a:t>
            </a:r>
            <a:endParaRPr lang="pt-PT" sz="2800" b="1" i="1" dirty="0" smtClean="0"/>
          </a:p>
          <a:p>
            <a:pPr>
              <a:buFontTx/>
              <a:buChar char="-"/>
            </a:pPr>
            <a:r>
              <a:rPr lang="pt-PT" sz="2800" b="1" i="1" dirty="0" err="1" smtClean="0"/>
              <a:t>Tarraconensis</a:t>
            </a:r>
            <a:endParaRPr lang="pt-PT" sz="2800" b="1" i="1" dirty="0" smtClean="0"/>
          </a:p>
          <a:p>
            <a:pPr>
              <a:buFontTx/>
              <a:buChar char="-"/>
            </a:pPr>
            <a:endParaRPr lang="pt-PT" sz="2800" b="1" dirty="0" smtClean="0"/>
          </a:p>
          <a:p>
            <a:pPr>
              <a:buFontTx/>
              <a:buChar char="-"/>
            </a:pPr>
            <a:endParaRPr lang="pt-PT" sz="2800" b="1" dirty="0" smtClean="0"/>
          </a:p>
          <a:p>
            <a:pPr>
              <a:buFontTx/>
              <a:buChar char="-"/>
            </a:pPr>
            <a:endParaRPr lang="pt-PT" sz="2800" b="1" dirty="0" smtClean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1.bp.blogspot.com/_nQylZdkMG8k/TSDJP0DngII/AAAAAAAAASc/Jnh62MytH5s/s1600/Mapa%2BKrishna%2Bentre%2Bos%2BLusitano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88640"/>
            <a:ext cx="6541742" cy="4824536"/>
          </a:xfrm>
          <a:prstGeom prst="rect">
            <a:avLst/>
          </a:prstGeom>
          <a:noFill/>
        </p:spPr>
      </p:pic>
      <p:sp>
        <p:nvSpPr>
          <p:cNvPr id="5" name="Rectângulo 4"/>
          <p:cNvSpPr/>
          <p:nvPr/>
        </p:nvSpPr>
        <p:spPr>
          <a:xfrm>
            <a:off x="0" y="5157192"/>
            <a:ext cx="9144000" cy="1384995"/>
          </a:xfrm>
          <a:prstGeom prst="rect">
            <a:avLst/>
          </a:prstGeom>
          <a:solidFill>
            <a:schemeClr val="accent2">
              <a:lumMod val="7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pt-PT" sz="2800" dirty="0" smtClean="0"/>
              <a:t>Os </a:t>
            </a:r>
            <a:r>
              <a:rPr lang="pt-PT" sz="2800" b="1" dirty="0" smtClean="0"/>
              <a:t>Romanos permaneceram </a:t>
            </a:r>
            <a:r>
              <a:rPr lang="pt-PT" sz="2800" dirty="0" smtClean="0"/>
              <a:t>cerca de </a:t>
            </a:r>
            <a:r>
              <a:rPr lang="pt-PT" sz="2800" b="1" dirty="0" smtClean="0"/>
              <a:t>700 anos na Península Ibérica</a:t>
            </a:r>
            <a:r>
              <a:rPr lang="pt-PT" sz="2800" dirty="0" smtClean="0"/>
              <a:t>. Aqui deixaram modos de vida mais avançados. A isto chama-se </a:t>
            </a:r>
            <a:r>
              <a:rPr lang="pt-PT" sz="2800" b="1" dirty="0" smtClean="0"/>
              <a:t>Romanização</a:t>
            </a:r>
            <a:r>
              <a:rPr lang="pt-PT" sz="2800" dirty="0" smtClean="0"/>
              <a:t>.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542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4">
              <a:lumMod val="75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just"/>
            <a:r>
              <a:rPr lang="pt-PT" sz="2800" b="1" dirty="0" smtClean="0"/>
              <a:t>A romanização da Península Ibérica</a:t>
            </a:r>
            <a:endParaRPr lang="pt-PT" sz="2800" b="1" dirty="0"/>
          </a:p>
        </p:txBody>
      </p:sp>
      <p:sp>
        <p:nvSpPr>
          <p:cNvPr id="4" name="CaixaDeTexto 3"/>
          <p:cNvSpPr txBox="1"/>
          <p:nvPr/>
        </p:nvSpPr>
        <p:spPr>
          <a:xfrm>
            <a:off x="0" y="1964353"/>
            <a:ext cx="9144000" cy="5447645"/>
          </a:xfrm>
          <a:prstGeom prst="rect">
            <a:avLst/>
          </a:prstGeom>
          <a:solidFill>
            <a:srgbClr val="7030A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sz="2000" b="1" u="sng" dirty="0" smtClean="0">
                <a:solidFill>
                  <a:srgbClr val="FFFF00"/>
                </a:solidFill>
              </a:rPr>
              <a:t>Economia</a:t>
            </a:r>
            <a:r>
              <a:rPr lang="pt-PT" sz="2000" dirty="0" smtClean="0">
                <a:solidFill>
                  <a:srgbClr val="FFFF00"/>
                </a:solidFill>
              </a:rPr>
              <a:t> </a:t>
            </a:r>
            <a:r>
              <a:rPr lang="pt-PT" dirty="0" smtClean="0">
                <a:solidFill>
                  <a:srgbClr val="FFFF00"/>
                </a:solidFill>
              </a:rPr>
              <a:t>– </a:t>
            </a:r>
          </a:p>
          <a:p>
            <a:pPr>
              <a:buFontTx/>
              <a:buChar char="-"/>
            </a:pPr>
            <a:r>
              <a:rPr lang="pt-PT" dirty="0" smtClean="0">
                <a:solidFill>
                  <a:srgbClr val="FFFF00"/>
                </a:solidFill>
              </a:rPr>
              <a:t>Cultivo do trigo, vinha, oliveira e árvores de fruto</a:t>
            </a:r>
          </a:p>
          <a:p>
            <a:pPr>
              <a:buFontTx/>
              <a:buChar char="-"/>
            </a:pPr>
            <a:r>
              <a:rPr lang="pt-PT" dirty="0" smtClean="0">
                <a:solidFill>
                  <a:srgbClr val="FFFF00"/>
                </a:solidFill>
              </a:rPr>
              <a:t>Intensificação do uso do arado</a:t>
            </a:r>
          </a:p>
          <a:p>
            <a:pPr>
              <a:buFontTx/>
              <a:buChar char="-"/>
            </a:pPr>
            <a:r>
              <a:rPr lang="pt-PT" dirty="0" smtClean="0">
                <a:solidFill>
                  <a:srgbClr val="FFFF00"/>
                </a:solidFill>
              </a:rPr>
              <a:t>Desenvolvimento da olaria, tecelagem, ourivesaria, salga de peixe, exploração de minas</a:t>
            </a:r>
          </a:p>
          <a:p>
            <a:pPr>
              <a:buFontTx/>
              <a:buChar char="-"/>
            </a:pPr>
            <a:r>
              <a:rPr lang="pt-PT" dirty="0" smtClean="0">
                <a:solidFill>
                  <a:srgbClr val="FFFF00"/>
                </a:solidFill>
              </a:rPr>
              <a:t>Introdução do uso da moeda</a:t>
            </a:r>
          </a:p>
          <a:p>
            <a:pPr>
              <a:buFontTx/>
              <a:buChar char="-"/>
            </a:pPr>
            <a:endParaRPr lang="pt-PT" dirty="0" smtClean="0">
              <a:solidFill>
                <a:srgbClr val="FFFF00"/>
              </a:solidFill>
            </a:endParaRPr>
          </a:p>
          <a:p>
            <a:r>
              <a:rPr lang="pt-PT" sz="2000" b="1" u="sng" dirty="0" smtClean="0">
                <a:solidFill>
                  <a:srgbClr val="FFFF00"/>
                </a:solidFill>
              </a:rPr>
              <a:t>Construções</a:t>
            </a:r>
          </a:p>
          <a:p>
            <a:r>
              <a:rPr lang="pt-PT" dirty="0" smtClean="0">
                <a:solidFill>
                  <a:srgbClr val="FFFF00"/>
                </a:solidFill>
              </a:rPr>
              <a:t> -surgiu uma rede de estradas ainda hoje visível na península  - para deslocação das mercadorias e das legiões</a:t>
            </a:r>
          </a:p>
          <a:p>
            <a:r>
              <a:rPr lang="pt-PT" dirty="0" smtClean="0">
                <a:solidFill>
                  <a:srgbClr val="FFFF00"/>
                </a:solidFill>
              </a:rPr>
              <a:t>Criaram cidades: </a:t>
            </a:r>
            <a:r>
              <a:rPr lang="pt-PT" dirty="0" err="1" smtClean="0">
                <a:solidFill>
                  <a:schemeClr val="tx1"/>
                </a:solidFill>
              </a:rPr>
              <a:t>Aquae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Flaviae</a:t>
            </a:r>
            <a:r>
              <a:rPr lang="pt-PT" dirty="0" smtClean="0">
                <a:solidFill>
                  <a:schemeClr val="tx1"/>
                </a:solidFill>
              </a:rPr>
              <a:t> – Chaves, </a:t>
            </a:r>
            <a:r>
              <a:rPr lang="pt-PT" dirty="0" err="1" smtClean="0">
                <a:solidFill>
                  <a:schemeClr val="tx1"/>
                </a:solidFill>
              </a:rPr>
              <a:t>Aeminium</a:t>
            </a:r>
            <a:r>
              <a:rPr lang="pt-PT" dirty="0" smtClean="0">
                <a:solidFill>
                  <a:schemeClr val="tx1"/>
                </a:solidFill>
              </a:rPr>
              <a:t> – Coimbra, Bracara Augusta – Braga, </a:t>
            </a:r>
            <a:r>
              <a:rPr lang="pt-PT" dirty="0" err="1" smtClean="0">
                <a:solidFill>
                  <a:schemeClr val="tx1"/>
                </a:solidFill>
              </a:rPr>
              <a:t>Portus</a:t>
            </a:r>
            <a:r>
              <a:rPr lang="pt-PT" dirty="0" smtClean="0">
                <a:solidFill>
                  <a:schemeClr val="tx1"/>
                </a:solidFill>
              </a:rPr>
              <a:t> Cale – Porto</a:t>
            </a:r>
          </a:p>
          <a:p>
            <a:r>
              <a:rPr lang="pt-PT" dirty="0" smtClean="0">
                <a:solidFill>
                  <a:srgbClr val="FFFF00"/>
                </a:solidFill>
              </a:rPr>
              <a:t>-</a:t>
            </a:r>
            <a:r>
              <a:rPr lang="pt-PT" dirty="0" err="1" smtClean="0">
                <a:solidFill>
                  <a:srgbClr val="FFFF00"/>
                </a:solidFill>
              </a:rPr>
              <a:t>construiram</a:t>
            </a:r>
            <a:r>
              <a:rPr lang="pt-PT" dirty="0" smtClean="0">
                <a:solidFill>
                  <a:srgbClr val="FFFF00"/>
                </a:solidFill>
              </a:rPr>
              <a:t> templos, aquedutos, pontes, balneários públicos, fóruns, anfiteatros</a:t>
            </a:r>
          </a:p>
          <a:p>
            <a:r>
              <a:rPr lang="pt-PT" dirty="0" smtClean="0">
                <a:solidFill>
                  <a:srgbClr val="FFFF00"/>
                </a:solidFill>
              </a:rPr>
              <a:t>-introduziram a telha que substituiu o colmo e os mosaicos.</a:t>
            </a:r>
          </a:p>
          <a:p>
            <a:endParaRPr lang="pt-PT" dirty="0" smtClean="0">
              <a:solidFill>
                <a:schemeClr val="tx1"/>
              </a:solidFill>
            </a:endParaRPr>
          </a:p>
          <a:p>
            <a:endParaRPr lang="pt-PT" dirty="0" smtClean="0">
              <a:solidFill>
                <a:schemeClr val="tx1"/>
              </a:solidFill>
            </a:endParaRPr>
          </a:p>
          <a:p>
            <a:r>
              <a:rPr lang="pt-PT" sz="2000" b="1" u="sng" dirty="0" smtClean="0">
                <a:solidFill>
                  <a:srgbClr val="FFFF00"/>
                </a:solidFill>
              </a:rPr>
              <a:t>Língua</a:t>
            </a:r>
            <a:r>
              <a:rPr lang="pt-PT" sz="2000" dirty="0" smtClean="0">
                <a:solidFill>
                  <a:srgbClr val="FFFF00"/>
                </a:solidFill>
              </a:rPr>
              <a:t> </a:t>
            </a:r>
            <a:r>
              <a:rPr lang="pt-PT" dirty="0" smtClean="0">
                <a:solidFill>
                  <a:srgbClr val="FFFF00"/>
                </a:solidFill>
              </a:rPr>
              <a:t>– impuseram a sua língua  aos povos peninsulares – o latim está na origem do português;</a:t>
            </a:r>
          </a:p>
          <a:p>
            <a:endParaRPr lang="pt-PT" dirty="0" smtClean="0">
              <a:solidFill>
                <a:schemeClr val="tx1"/>
              </a:solidFill>
            </a:endParaRPr>
          </a:p>
          <a:p>
            <a:endParaRPr lang="pt-PT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0" y="4797152"/>
            <a:ext cx="9144000" cy="2060848"/>
          </a:xfrm>
          <a:solidFill>
            <a:schemeClr val="accent2">
              <a:lumMod val="60000"/>
              <a:lumOff val="40000"/>
            </a:schemeClr>
          </a:solidFill>
          <a:ln w="15875">
            <a:solidFill>
              <a:schemeClr val="tx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pt-PT" b="1" dirty="0" smtClean="0">
                <a:solidFill>
                  <a:schemeClr val="bg2">
                    <a:lumMod val="75000"/>
                  </a:schemeClr>
                </a:solidFill>
              </a:rPr>
              <a:t>Os romanos eram um povo originário da cidade de </a:t>
            </a:r>
            <a:r>
              <a:rPr lang="pt-PT" b="1" dirty="0" smtClean="0">
                <a:solidFill>
                  <a:srgbClr val="C00000"/>
                </a:solidFill>
              </a:rPr>
              <a:t>Roma</a:t>
            </a:r>
            <a:r>
              <a:rPr lang="pt-PT" b="1" dirty="0" smtClean="0">
                <a:solidFill>
                  <a:schemeClr val="bg2">
                    <a:lumMod val="75000"/>
                  </a:schemeClr>
                </a:solidFill>
              </a:rPr>
              <a:t>, situada na </a:t>
            </a:r>
            <a:r>
              <a:rPr lang="pt-PT" b="1" dirty="0" smtClean="0">
                <a:solidFill>
                  <a:srgbClr val="C00000"/>
                </a:solidFill>
              </a:rPr>
              <a:t>Península Itálica</a:t>
            </a:r>
            <a:r>
              <a:rPr lang="pt-PT" b="1" dirty="0" smtClean="0">
                <a:solidFill>
                  <a:schemeClr val="bg2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1026" name="Picture 2" descr="http://1.bp.blogspot.com/_E6KbYXDL988/S37umsb28EI/AAAAAAAAH2k/maEYX4VNgKs/s320/roma_mapa_localizacao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980728"/>
            <a:ext cx="3306688" cy="36949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http://1.bp.blogspot.com/_2-Jw9Sl1rwE/Sl3fj8_yXUI/AAAAAAAAARA/z3sr7LbsMNY/s320/Roman_Empire_map%5B1%5D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980728"/>
            <a:ext cx="3888432" cy="36940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7" name="Conexão recta unidireccional 6"/>
          <p:cNvCxnSpPr/>
          <p:nvPr/>
        </p:nvCxnSpPr>
        <p:spPr>
          <a:xfrm flipV="1">
            <a:off x="3059832" y="2852936"/>
            <a:ext cx="3168352" cy="504056"/>
          </a:xfrm>
          <a:prstGeom prst="straightConnector1">
            <a:avLst/>
          </a:prstGeom>
          <a:ln w="476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2411760" y="3140968"/>
            <a:ext cx="648072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0" name="Rectângulo 9"/>
          <p:cNvSpPr/>
          <p:nvPr/>
        </p:nvSpPr>
        <p:spPr>
          <a:xfrm>
            <a:off x="1187624" y="1052736"/>
            <a:ext cx="3672408" cy="93610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t-PT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Europa</a:t>
            </a:r>
            <a:endParaRPr lang="pt-PT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Rectângulo 10"/>
          <p:cNvSpPr/>
          <p:nvPr/>
        </p:nvSpPr>
        <p:spPr>
          <a:xfrm>
            <a:off x="5148064" y="1196752"/>
            <a:ext cx="352839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2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Península Itálica</a:t>
            </a:r>
            <a:endParaRPr lang="pt-PT" sz="28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9" grpId="0" animBg="1"/>
      <p:bldP spid="10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http://upload.wikimedia.org/wikipedia/commons/thumb/c/cb/Hispania_roads.svg/400px-Hispania_roads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052736"/>
            <a:ext cx="6804249" cy="5375357"/>
          </a:xfrm>
          <a:prstGeom prst="rect">
            <a:avLst/>
          </a:prstGeom>
          <a:noFill/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chemeClr val="accent2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 romanização da Península Ibérica</a:t>
            </a:r>
            <a:endParaRPr kumimoji="0" lang="pt-PT" sz="4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Rectângulo 7"/>
          <p:cNvSpPr/>
          <p:nvPr/>
        </p:nvSpPr>
        <p:spPr>
          <a:xfrm>
            <a:off x="5111552" y="5301208"/>
            <a:ext cx="4032448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As estradas romanas na Pen</a:t>
            </a:r>
            <a:r>
              <a:rPr lang="pt-PT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ínsula Ibérica</a:t>
            </a:r>
            <a:endParaRPr lang="pt-PT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chemeClr val="accent2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 romanização da Península Ibérica</a:t>
            </a:r>
            <a:endParaRPr kumimoji="0" lang="pt-PT" sz="4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6" descr="http://www.prof2000.pt/users/forma.tic/constinternet/cfpvnp/2003/grupo07/romano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851379"/>
            <a:ext cx="4283968" cy="6006621"/>
          </a:xfrm>
          <a:prstGeom prst="rect">
            <a:avLst/>
          </a:prstGeom>
          <a:noFill/>
        </p:spPr>
      </p:pic>
      <p:sp>
        <p:nvSpPr>
          <p:cNvPr id="6" name="Rectângulo 5"/>
          <p:cNvSpPr/>
          <p:nvPr/>
        </p:nvSpPr>
        <p:spPr>
          <a:xfrm>
            <a:off x="0" y="4509120"/>
            <a:ext cx="403244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</a:t>
            </a:r>
            <a:r>
              <a:rPr lang="pt-PT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strada Romana</a:t>
            </a:r>
            <a:endParaRPr lang="pt-PT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2" descr="http://canelaehortela.files.wordpress.com/2009/10/banos-calzada-romana-tramo-nort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836712"/>
            <a:ext cx="8023248" cy="6021288"/>
          </a:xfrm>
          <a:prstGeom prst="rect">
            <a:avLst/>
          </a:prstGeom>
          <a:noFill/>
          <a:ln w="22225">
            <a:solidFill>
              <a:schemeClr val="accent3">
                <a:lumMod val="50000"/>
              </a:schemeClr>
            </a:solidFill>
          </a:ln>
        </p:spPr>
      </p:pic>
      <p:sp>
        <p:nvSpPr>
          <p:cNvPr id="5" name="Rectângulo 4"/>
          <p:cNvSpPr/>
          <p:nvPr/>
        </p:nvSpPr>
        <p:spPr>
          <a:xfrm>
            <a:off x="3059832" y="5661248"/>
            <a:ext cx="429245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PT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Estrada romana</a:t>
            </a:r>
            <a:endParaRPr lang="pt-PT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chemeClr val="accent2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 romanização da Península Ibérica</a:t>
            </a:r>
            <a:endParaRPr kumimoji="0" lang="pt-PT" sz="4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palavrastodaspalavras.files.wordpress.com/2008/06/roma-moeda-romana-index13axx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40768"/>
            <a:ext cx="1944215" cy="1911122"/>
          </a:xfrm>
          <a:prstGeom prst="rect">
            <a:avLst/>
          </a:prstGeom>
          <a:noFill/>
        </p:spPr>
      </p:pic>
      <p:pic>
        <p:nvPicPr>
          <p:cNvPr id="5" name="Picture 2" descr="http://www.angelinicoins.com/Hist/ImpRomano/Moedas%20Romanas%204%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1340768"/>
            <a:ext cx="1979809" cy="1844824"/>
          </a:xfrm>
          <a:prstGeom prst="rect">
            <a:avLst/>
          </a:prstGeom>
          <a:noFill/>
        </p:spPr>
      </p:pic>
      <p:pic>
        <p:nvPicPr>
          <p:cNvPr id="32770" name="Picture 2" descr="http://documentariofundeadouroromano.files.wordpress.com/2013/07/anforas_amostra.jpg"/>
          <p:cNvPicPr>
            <a:picLocks noChangeAspect="1" noChangeArrowheads="1"/>
          </p:cNvPicPr>
          <p:nvPr/>
        </p:nvPicPr>
        <p:blipFill>
          <a:blip r:embed="rId4" cstate="print"/>
          <a:srcRect l="1391" t="1527" r="1855" b="3054"/>
          <a:stretch>
            <a:fillRect/>
          </a:stretch>
        </p:blipFill>
        <p:spPr bwMode="auto">
          <a:xfrm>
            <a:off x="4134987" y="3617668"/>
            <a:ext cx="4659387" cy="2790981"/>
          </a:xfrm>
          <a:prstGeom prst="rect">
            <a:avLst/>
          </a:prstGeom>
          <a:noFill/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chemeClr val="accent2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 romanização da Península Ibérica</a:t>
            </a:r>
            <a:endParaRPr kumimoji="0" lang="pt-PT" sz="4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Rectângulo 6"/>
          <p:cNvSpPr/>
          <p:nvPr/>
        </p:nvSpPr>
        <p:spPr>
          <a:xfrm>
            <a:off x="4354355" y="1772816"/>
            <a:ext cx="432958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PT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Moedas romanas</a:t>
            </a:r>
            <a:endParaRPr lang="pt-PT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Rectângulo 7"/>
          <p:cNvSpPr/>
          <p:nvPr/>
        </p:nvSpPr>
        <p:spPr>
          <a:xfrm>
            <a:off x="1619672" y="4509120"/>
            <a:ext cx="23690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PT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ânforas</a:t>
            </a:r>
            <a:endParaRPr lang="pt-PT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http://fsn16094.web.simplesnet.pt/imagens/pego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433728"/>
            <a:ext cx="4572000" cy="3424272"/>
          </a:xfrm>
          <a:prstGeom prst="rect">
            <a:avLst/>
          </a:prstGeom>
          <a:noFill/>
          <a:ln w="22225">
            <a:solidFill>
              <a:schemeClr val="accent3">
                <a:lumMod val="50000"/>
              </a:schemeClr>
            </a:solidFill>
          </a:ln>
        </p:spPr>
      </p:pic>
      <p:pic>
        <p:nvPicPr>
          <p:cNvPr id="12" name="Picture 2" descr="http://mjfs.files.wordpress.com/2007/09/romano-beja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36712"/>
            <a:ext cx="4578008" cy="3068960"/>
          </a:xfrm>
          <a:prstGeom prst="rect">
            <a:avLst/>
          </a:prstGeom>
          <a:noFill/>
          <a:ln w="22225">
            <a:solidFill>
              <a:schemeClr val="accent3">
                <a:lumMod val="50000"/>
              </a:schemeClr>
            </a:solidFill>
          </a:ln>
        </p:spPr>
      </p:pic>
      <p:sp>
        <p:nvSpPr>
          <p:cNvPr id="16" name="Rectângulo 15"/>
          <p:cNvSpPr/>
          <p:nvPr/>
        </p:nvSpPr>
        <p:spPr>
          <a:xfrm>
            <a:off x="4672392" y="1988840"/>
            <a:ext cx="432522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PT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Arco romano em Beja</a:t>
            </a:r>
            <a:endParaRPr lang="pt-PT" sz="36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13" name="Rectângulo 12"/>
          <p:cNvSpPr/>
          <p:nvPr/>
        </p:nvSpPr>
        <p:spPr>
          <a:xfrm>
            <a:off x="251520" y="4941168"/>
            <a:ext cx="398910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PT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Aqueduto de Tomar</a:t>
            </a:r>
            <a:endParaRPr lang="pt-PT" sz="36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chemeClr val="accent2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 romanização da Península Ibérica</a:t>
            </a:r>
            <a:endParaRPr kumimoji="0" lang="pt-PT" sz="4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algarvivo.com/arqueo/romano/templo-dian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96752"/>
            <a:ext cx="7931885" cy="5433343"/>
          </a:xfrm>
          <a:prstGeom prst="rect">
            <a:avLst/>
          </a:prstGeom>
          <a:noFill/>
          <a:ln w="22225">
            <a:solidFill>
              <a:schemeClr val="accent3">
                <a:lumMod val="50000"/>
              </a:schemeClr>
            </a:solidFill>
          </a:ln>
        </p:spPr>
      </p:pic>
      <p:sp>
        <p:nvSpPr>
          <p:cNvPr id="3" name="Rectângulo 2"/>
          <p:cNvSpPr/>
          <p:nvPr/>
        </p:nvSpPr>
        <p:spPr>
          <a:xfrm>
            <a:off x="4683507" y="1124744"/>
            <a:ext cx="446049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Templo de Diana, Évora</a:t>
            </a:r>
            <a:endParaRPr lang="pt-PT" sz="32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chemeClr val="accent2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 romanização da Península Ibérica</a:t>
            </a:r>
            <a:endParaRPr kumimoji="0" lang="pt-PT" sz="4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http://www.figueiracastelorodrigo.com/wp-content/uploads/figueira-de-castelo-ponte-roman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3356992"/>
            <a:ext cx="4644008" cy="2361360"/>
          </a:xfrm>
          <a:prstGeom prst="rect">
            <a:avLst/>
          </a:prstGeom>
          <a:noFill/>
        </p:spPr>
      </p:pic>
      <p:sp>
        <p:nvSpPr>
          <p:cNvPr id="6" name="CaixaDeTexto 5"/>
          <p:cNvSpPr txBox="1"/>
          <p:nvPr/>
        </p:nvSpPr>
        <p:spPr>
          <a:xfrm>
            <a:off x="4427984" y="5661249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Ponte romana de Figueira de Castelo Rodrigo</a:t>
            </a:r>
            <a:endParaRPr lang="pt-PT" dirty="0"/>
          </a:p>
        </p:txBody>
      </p:sp>
      <p:sp>
        <p:nvSpPr>
          <p:cNvPr id="8" name="CaixaDeTexto 7"/>
          <p:cNvSpPr txBox="1"/>
          <p:nvPr/>
        </p:nvSpPr>
        <p:spPr>
          <a:xfrm>
            <a:off x="0" y="1340768"/>
            <a:ext cx="27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Ponte romana de Chaves</a:t>
            </a:r>
            <a:endParaRPr lang="pt-PT" dirty="0">
              <a:solidFill>
                <a:schemeClr val="bg1"/>
              </a:solidFill>
            </a:endParaRPr>
          </a:p>
        </p:txBody>
      </p:sp>
      <p:pic>
        <p:nvPicPr>
          <p:cNvPr id="17416" name="Picture 8" descr="http://www.vizela-digital.com/wp-content/uploads/vizela-Ponte-Romana-de-Vizel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975846"/>
            <a:ext cx="3871664" cy="1968642"/>
          </a:xfrm>
          <a:prstGeom prst="rect">
            <a:avLst/>
          </a:prstGeom>
          <a:noFill/>
        </p:spPr>
      </p:pic>
      <p:sp>
        <p:nvSpPr>
          <p:cNvPr id="10" name="CaixaDeTexto 9"/>
          <p:cNvSpPr txBox="1"/>
          <p:nvPr/>
        </p:nvSpPr>
        <p:spPr>
          <a:xfrm>
            <a:off x="2915815" y="2984004"/>
            <a:ext cx="3295601" cy="372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Ponte romana de Vizela</a:t>
            </a:r>
            <a:endParaRPr lang="pt-PT" dirty="0"/>
          </a:p>
        </p:txBody>
      </p:sp>
      <p:pic>
        <p:nvPicPr>
          <p:cNvPr id="17418" name="Picture 10" descr="http://3.bp.blogspot.com/_d8vtKLZJkd0/TUn0v-BM54I/AAAAAAAAEwk/IDYrghhsSPA/s1600/Ponte%2BDe%2BVila%2BFormos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53507"/>
            <a:ext cx="4499993" cy="2243799"/>
          </a:xfrm>
          <a:prstGeom prst="rect">
            <a:avLst/>
          </a:prstGeom>
          <a:noFill/>
        </p:spPr>
      </p:pic>
      <p:sp>
        <p:nvSpPr>
          <p:cNvPr id="12" name="CaixaDeTexto 11"/>
          <p:cNvSpPr txBox="1"/>
          <p:nvPr/>
        </p:nvSpPr>
        <p:spPr>
          <a:xfrm>
            <a:off x="0" y="5589240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Ponte romana de Vila Formosa</a:t>
            </a:r>
            <a:endParaRPr lang="pt-PT" dirty="0"/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chemeClr val="accent2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 romanização da Península Ibérica</a:t>
            </a:r>
            <a:endParaRPr kumimoji="0" lang="pt-PT" sz="4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files.nireblog.com/blogs1/nortedeportugal/files/chaves-ponte-roman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3" name="Rectângulo 2"/>
          <p:cNvSpPr/>
          <p:nvPr/>
        </p:nvSpPr>
        <p:spPr>
          <a:xfrm>
            <a:off x="827584" y="332656"/>
            <a:ext cx="74340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PT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Ponte romana de Chaves</a:t>
            </a:r>
            <a:endParaRPr lang="pt-PT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zororo.co.uk/images/romanremain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88640"/>
            <a:ext cx="4320480" cy="3240360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</p:pic>
      <p:pic>
        <p:nvPicPr>
          <p:cNvPr id="4100" name="Picture 4" descr="Ficheiro:Conimbriga vista 2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88640"/>
            <a:ext cx="4355976" cy="326698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</p:pic>
      <p:sp>
        <p:nvSpPr>
          <p:cNvPr id="7" name="Rectângulo 6"/>
          <p:cNvSpPr/>
          <p:nvPr/>
        </p:nvSpPr>
        <p:spPr>
          <a:xfrm>
            <a:off x="107038" y="188640"/>
            <a:ext cx="90369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PT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Cidade romana de </a:t>
            </a:r>
            <a:r>
              <a:rPr lang="pt-PT" sz="54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Conimbriga</a:t>
            </a:r>
            <a:endParaRPr lang="pt-PT" sz="5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4102" name="Picture 6" descr="http://www.360portugal.com/Distritos.QTVR/Coimbra.VR/Conimbriga/Conimbriga-Preview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25519" y="3573016"/>
            <a:ext cx="4372253" cy="2747924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</p:pic>
      <p:pic>
        <p:nvPicPr>
          <p:cNvPr id="4104" name="Picture 8" descr="http://rpmedia.ask.com/ts?u=/wikipedia/commons/thumb/a/a7/Con%C3%ADmbriga_-casa_das_fontes.jpg/300px-Con%C3%ADmbriga_-casa_das_fonte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3501008"/>
            <a:ext cx="4320480" cy="3240360"/>
          </a:xfrm>
          <a:prstGeom prst="rect">
            <a:avLst/>
          </a:prstGeom>
          <a:noFill/>
          <a:ln w="19050">
            <a:solidFill>
              <a:schemeClr val="accent4">
                <a:lumMod val="75000"/>
              </a:schemeClr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ângulo 6"/>
          <p:cNvSpPr/>
          <p:nvPr/>
        </p:nvSpPr>
        <p:spPr>
          <a:xfrm>
            <a:off x="107038" y="188640"/>
            <a:ext cx="90369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PT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Cidade romana de </a:t>
            </a:r>
            <a:r>
              <a:rPr lang="pt-PT" sz="54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Conimbriga</a:t>
            </a:r>
            <a:endParaRPr lang="pt-PT" sz="5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4102" name="Picture 6" descr="http://www.360portugal.com/Distritos.QTVR/Coimbra.VR/Conimbriga/Conimbriga-Previe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4481" y="1556792"/>
            <a:ext cx="7162076" cy="4501304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846037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  <a:solidFill>
            <a:schemeClr val="accent2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r>
              <a:rPr lang="pt-PT" dirty="0" smtClean="0">
                <a:solidFill>
                  <a:srgbClr val="FFFF00"/>
                </a:solidFill>
              </a:rPr>
              <a:t>As origens de Roma</a:t>
            </a:r>
            <a:endParaRPr lang="pt-PT" dirty="0">
              <a:solidFill>
                <a:srgbClr val="FFFF00"/>
              </a:solidFill>
            </a:endParaRP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0" y="1052736"/>
            <a:ext cx="4355976" cy="5805264"/>
          </a:xfrm>
          <a:solidFill>
            <a:schemeClr val="accent2">
              <a:lumMod val="75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just"/>
            <a:endParaRPr lang="pt-PT" dirty="0" smtClean="0">
              <a:solidFill>
                <a:srgbClr val="FFFF00"/>
              </a:solidFill>
            </a:endParaRPr>
          </a:p>
          <a:p>
            <a:pPr algn="just"/>
            <a:r>
              <a:rPr lang="pt-PT" dirty="0" smtClean="0"/>
              <a:t>No </a:t>
            </a:r>
            <a:r>
              <a:rPr lang="pt-PT" b="1" dirty="0" smtClean="0">
                <a:solidFill>
                  <a:srgbClr val="00B050"/>
                </a:solidFill>
              </a:rPr>
              <a:t>século</a:t>
            </a:r>
            <a:r>
              <a:rPr lang="pt-PT" dirty="0" smtClean="0">
                <a:solidFill>
                  <a:srgbClr val="00B050"/>
                </a:solidFill>
              </a:rPr>
              <a:t> </a:t>
            </a:r>
            <a:r>
              <a:rPr lang="pt-PT" b="1" dirty="0" smtClean="0">
                <a:solidFill>
                  <a:srgbClr val="00B050"/>
                </a:solidFill>
              </a:rPr>
              <a:t>VIII a.C.</a:t>
            </a:r>
            <a:r>
              <a:rPr lang="pt-PT" dirty="0" smtClean="0">
                <a:solidFill>
                  <a:srgbClr val="00B050"/>
                </a:solidFill>
              </a:rPr>
              <a:t> </a:t>
            </a:r>
            <a:r>
              <a:rPr lang="pt-PT" b="1" dirty="0" smtClean="0">
                <a:solidFill>
                  <a:srgbClr val="00B050"/>
                </a:solidFill>
              </a:rPr>
              <a:t>Roma era um pequeno povoado</a:t>
            </a:r>
            <a:r>
              <a:rPr lang="pt-PT" dirty="0" smtClean="0">
                <a:solidFill>
                  <a:srgbClr val="00B050"/>
                </a:solidFill>
              </a:rPr>
              <a:t> </a:t>
            </a:r>
            <a:r>
              <a:rPr lang="pt-PT" dirty="0" smtClean="0"/>
              <a:t>que se foi desenvolvendo. </a:t>
            </a:r>
          </a:p>
          <a:p>
            <a:pPr algn="just"/>
            <a:endParaRPr lang="pt-PT" dirty="0" smtClean="0"/>
          </a:p>
        </p:txBody>
      </p:sp>
      <p:pic>
        <p:nvPicPr>
          <p:cNvPr id="5" name="Picture 2" descr="http://3.bp.blogspot.com/_sxYumMx6ZyU/TTis7AtUoFI/AAAAAAAACaE/HbmiN4ENj7E/s1600/Etrusco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00093" y="980728"/>
            <a:ext cx="4843907" cy="5877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ângulo 6"/>
          <p:cNvSpPr/>
          <p:nvPr/>
        </p:nvSpPr>
        <p:spPr>
          <a:xfrm>
            <a:off x="107038" y="188640"/>
            <a:ext cx="90369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PT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Cidade romana de </a:t>
            </a:r>
            <a:r>
              <a:rPr lang="pt-PT" sz="54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Conimbriga</a:t>
            </a:r>
            <a:endParaRPr lang="pt-PT" sz="5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4104" name="Picture 8" descr="http://rpmedia.ask.com/ts?u=/wikipedia/commons/thumb/a/a7/Con%C3%ADmbriga_-casa_das_fontes.jpg/300px-Con%C3%ADmbriga_-casa_das_font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5079" y="1270000"/>
            <a:ext cx="7920880" cy="5328592"/>
          </a:xfrm>
          <a:prstGeom prst="rect">
            <a:avLst/>
          </a:prstGeom>
          <a:noFill/>
          <a:ln w="19050">
            <a:solidFill>
              <a:schemeClr val="accent4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460370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ângulo 6"/>
          <p:cNvSpPr/>
          <p:nvPr/>
        </p:nvSpPr>
        <p:spPr>
          <a:xfrm>
            <a:off x="107038" y="188640"/>
            <a:ext cx="90369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PT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Cidade romana de Conimbriga</a:t>
            </a:r>
            <a:endParaRPr lang="pt-PT" sz="5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04888"/>
            <a:ext cx="2663830" cy="2003766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238" y="2132856"/>
            <a:ext cx="5940152" cy="4455114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19" y="3861048"/>
            <a:ext cx="2727890" cy="173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0370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ângulo 6"/>
          <p:cNvSpPr/>
          <p:nvPr/>
        </p:nvSpPr>
        <p:spPr>
          <a:xfrm>
            <a:off x="107038" y="188640"/>
            <a:ext cx="90369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PT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Cidade romana de </a:t>
            </a:r>
            <a:r>
              <a:rPr lang="pt-PT" sz="54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Conimbriga</a:t>
            </a:r>
            <a:endParaRPr lang="pt-PT" sz="5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78" y="1700808"/>
            <a:ext cx="8576082" cy="410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0370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ângulo 6"/>
          <p:cNvSpPr/>
          <p:nvPr/>
        </p:nvSpPr>
        <p:spPr>
          <a:xfrm>
            <a:off x="107038" y="188640"/>
            <a:ext cx="90369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PT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Cidade romana de </a:t>
            </a:r>
            <a:r>
              <a:rPr lang="pt-PT" sz="54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Conimbriga</a:t>
            </a:r>
            <a:endParaRPr lang="pt-PT" sz="5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325" y="1571625"/>
            <a:ext cx="6229350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1806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ângulo 6"/>
          <p:cNvSpPr/>
          <p:nvPr/>
        </p:nvSpPr>
        <p:spPr>
          <a:xfrm>
            <a:off x="107038" y="188640"/>
            <a:ext cx="90369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PT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Cidade romana de </a:t>
            </a:r>
            <a:r>
              <a:rPr lang="pt-PT" sz="54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Conimbriga</a:t>
            </a:r>
            <a:endParaRPr lang="pt-PT" sz="5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14" y="1412776"/>
            <a:ext cx="8686009" cy="501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180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 dirty="0"/>
          </a:p>
        </p:txBody>
      </p:sp>
      <p:pic>
        <p:nvPicPr>
          <p:cNvPr id="4" name="Picture 2" descr="http://www.proyectosalonhogar.com/images/mapa_cartago.jpg"/>
          <p:cNvPicPr>
            <a:picLocks noChangeAspect="1" noChangeArrowheads="1"/>
          </p:cNvPicPr>
          <p:nvPr/>
        </p:nvPicPr>
        <p:blipFill>
          <a:blip r:embed="rId2" cstate="print"/>
          <a:srcRect b="3945"/>
          <a:stretch>
            <a:fillRect/>
          </a:stretch>
        </p:blipFill>
        <p:spPr bwMode="auto">
          <a:xfrm>
            <a:off x="1187624" y="1052736"/>
            <a:ext cx="6600449" cy="475252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5" name="Marcador de Posição de Conteúdo 2"/>
          <p:cNvSpPr txBox="1">
            <a:spLocks/>
          </p:cNvSpPr>
          <p:nvPr/>
        </p:nvSpPr>
        <p:spPr>
          <a:xfrm>
            <a:off x="0" y="5805264"/>
            <a:ext cx="9144000" cy="1052736"/>
          </a:xfrm>
          <a:prstGeom prst="rect">
            <a:avLst/>
          </a:prstGeom>
          <a:solidFill>
            <a:schemeClr val="accent2">
              <a:lumMod val="75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algn="just"/>
            <a:r>
              <a:rPr lang="pt-PT" sz="3200" dirty="0" smtClean="0"/>
              <a:t>Atraídos pelas riquezas dos povos vizinhos acabaram por conquistar toda a península Itálica e as ilhas mediterrânicas. </a:t>
            </a:r>
            <a:endParaRPr lang="pt-PT" sz="3200" dirty="0"/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0" y="0"/>
            <a:ext cx="9144000" cy="1052736"/>
          </a:xfrm>
          <a:prstGeom prst="rect">
            <a:avLst/>
          </a:prstGeom>
          <a:solidFill>
            <a:schemeClr val="accent2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As origens de Roma</a:t>
            </a:r>
            <a:endParaRPr kumimoji="0" lang="pt-PT" sz="4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3347864" y="1124744"/>
            <a:ext cx="5796136" cy="57332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pt-PT" dirty="0" smtClean="0"/>
          </a:p>
          <a:p>
            <a:endParaRPr lang="pt-PT" dirty="0" smtClean="0"/>
          </a:p>
          <a:p>
            <a:endParaRPr lang="pt-PT" dirty="0" smtClean="0"/>
          </a:p>
          <a:p>
            <a:endParaRPr lang="pt-PT" dirty="0" smtClean="0"/>
          </a:p>
          <a:p>
            <a:endParaRPr lang="pt-PT" dirty="0" smtClean="0"/>
          </a:p>
          <a:p>
            <a:endParaRPr lang="pt-PT" dirty="0" smtClean="0"/>
          </a:p>
          <a:p>
            <a:endParaRPr lang="pt-PT" dirty="0" smtClean="0"/>
          </a:p>
          <a:p>
            <a:endParaRPr lang="pt-PT" dirty="0" smtClean="0"/>
          </a:p>
          <a:p>
            <a:endParaRPr lang="pt-PT" dirty="0" smtClean="0"/>
          </a:p>
          <a:p>
            <a:endParaRPr lang="pt-PT" dirty="0" smtClean="0"/>
          </a:p>
          <a:p>
            <a:endParaRPr lang="pt-PT" dirty="0" smtClean="0"/>
          </a:p>
          <a:p>
            <a:endParaRPr lang="pt-PT" dirty="0" smtClean="0"/>
          </a:p>
          <a:p>
            <a:endParaRPr lang="pt-PT" dirty="0" smtClean="0"/>
          </a:p>
          <a:p>
            <a:endParaRPr lang="pt-PT" dirty="0" smtClean="0"/>
          </a:p>
          <a:p>
            <a:endParaRPr lang="pt-PT" dirty="0" smtClean="0"/>
          </a:p>
          <a:p>
            <a:endParaRPr lang="pt-PT" dirty="0" smtClean="0"/>
          </a:p>
          <a:p>
            <a:endParaRPr lang="pt-PT" dirty="0" smtClean="0"/>
          </a:p>
          <a:p>
            <a:endParaRPr lang="pt-PT" dirty="0" smtClean="0"/>
          </a:p>
          <a:p>
            <a:endParaRPr lang="pt-PT" dirty="0" smtClean="0"/>
          </a:p>
          <a:p>
            <a:endParaRPr lang="pt-PT" dirty="0"/>
          </a:p>
        </p:txBody>
      </p:sp>
      <p:sp>
        <p:nvSpPr>
          <p:cNvPr id="3" name="Marcador de Posição de Conteúdo 2"/>
          <p:cNvSpPr txBox="1">
            <a:spLocks/>
          </p:cNvSpPr>
          <p:nvPr/>
        </p:nvSpPr>
        <p:spPr>
          <a:xfrm>
            <a:off x="0" y="1052736"/>
            <a:ext cx="3347864" cy="5805264"/>
          </a:xfrm>
          <a:prstGeom prst="rect">
            <a:avLst/>
          </a:prstGeom>
          <a:solidFill>
            <a:schemeClr val="accent2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t-PT" sz="2200" b="0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t-PT" sz="2200" b="0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t-PT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Em </a:t>
            </a:r>
            <a:r>
              <a:rPr kumimoji="0" lang="pt-P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218 </a:t>
            </a:r>
            <a:r>
              <a:rPr kumimoji="0" lang="pt-PT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a.c.</a:t>
            </a:r>
            <a:r>
              <a:rPr kumimoji="0" lang="pt-P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chegaram à Península </a:t>
            </a:r>
            <a:r>
              <a:rPr kumimoji="0" lang="pt-PT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Ib</a:t>
            </a:r>
            <a:r>
              <a:rPr lang="pt-PT" sz="2400" b="1" dirty="0" err="1" smtClean="0">
                <a:solidFill>
                  <a:srgbClr val="00B050"/>
                </a:solidFill>
              </a:rPr>
              <a:t>érica</a:t>
            </a:r>
            <a:r>
              <a:rPr lang="pt-PT" sz="24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, onde combateram os cartagineses que se tinham estabelecido na região litoral sul.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pt-PT" sz="2400" dirty="0" smtClean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t-P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Vinham atraídos</a:t>
            </a:r>
            <a:r>
              <a:rPr kumimoji="0" lang="pt-PT" sz="24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pelos metais preciosos </a:t>
            </a:r>
            <a:r>
              <a:rPr kumimoji="0" lang="pt-PT" sz="2400" b="0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 Península: </a:t>
            </a:r>
            <a:r>
              <a:rPr kumimoji="0" lang="pt-PT" sz="24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ouro</a:t>
            </a:r>
            <a:r>
              <a:rPr kumimoji="0" lang="pt-PT" sz="2400" b="0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pt-PT" sz="24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prata</a:t>
            </a:r>
            <a:r>
              <a:rPr kumimoji="0" lang="pt-PT" sz="2400" b="0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pt-PT" sz="24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cobre</a:t>
            </a:r>
            <a:r>
              <a:rPr kumimoji="0" lang="pt-PT" sz="2400" b="0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 </a:t>
            </a:r>
            <a:r>
              <a:rPr kumimoji="0" lang="pt-PT" sz="24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sul</a:t>
            </a:r>
            <a:r>
              <a:rPr kumimoji="0" lang="pt-PT" sz="2400" b="0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</a:t>
            </a:r>
            <a:endParaRPr kumimoji="0" lang="pt-PT" sz="2400" b="0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40000"/>
                  <a:lumOff val="6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0" y="0"/>
            <a:ext cx="9144000" cy="1052736"/>
          </a:xfrm>
          <a:prstGeom prst="rect">
            <a:avLst/>
          </a:prstGeom>
          <a:solidFill>
            <a:schemeClr val="accent2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</a:t>
            </a:r>
            <a:r>
              <a:rPr kumimoji="0" lang="pt-PT" sz="4400" b="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expansão de Roma</a:t>
            </a:r>
            <a:endParaRPr kumimoji="0" lang="pt-PT" sz="4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Picture 2" descr="http://www.proyectosalonhogar.com/images/mapa_cartago.jpg"/>
          <p:cNvPicPr>
            <a:picLocks noChangeAspect="1" noChangeArrowheads="1"/>
          </p:cNvPicPr>
          <p:nvPr/>
        </p:nvPicPr>
        <p:blipFill>
          <a:blip r:embed="rId2" cstate="print"/>
          <a:srcRect b="3945"/>
          <a:stretch>
            <a:fillRect/>
          </a:stretch>
        </p:blipFill>
        <p:spPr bwMode="auto">
          <a:xfrm>
            <a:off x="3343607" y="1412776"/>
            <a:ext cx="5800394" cy="417646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Posição de Conteúdo 2"/>
          <p:cNvSpPr txBox="1">
            <a:spLocks/>
          </p:cNvSpPr>
          <p:nvPr/>
        </p:nvSpPr>
        <p:spPr>
          <a:xfrm>
            <a:off x="0" y="764704"/>
            <a:ext cx="3563888" cy="6093296"/>
          </a:xfrm>
          <a:prstGeom prst="rect">
            <a:avLst/>
          </a:prstGeom>
          <a:solidFill>
            <a:schemeClr val="accent2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t-P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Possuidores de um exército</a:t>
            </a:r>
            <a:r>
              <a:rPr kumimoji="0" lang="pt-PT" sz="2200" b="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forte, bem organizado e disciplinado, os romanos conseguiram pela força das armas conquistar um grande império, em torno do mar mediterrâneo. </a:t>
            </a:r>
            <a:endParaRPr kumimoji="0" lang="pt-PT" sz="2200" b="0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t-PT" sz="2200" b="0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Título 1"/>
          <p:cNvSpPr txBox="1">
            <a:spLocks/>
          </p:cNvSpPr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chemeClr val="accent2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4400" b="1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 expansão romana e o domínio do mediterrâneo</a:t>
            </a:r>
            <a:endParaRPr kumimoji="0" lang="pt-PT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2" descr="http://www.letras.ufrj.br/laborhistorico/2%20Mapa%20IR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764704"/>
            <a:ext cx="5580112" cy="3820934"/>
          </a:xfrm>
          <a:prstGeom prst="rect">
            <a:avLst/>
          </a:prstGeom>
          <a:noFill/>
        </p:spPr>
      </p:pic>
      <p:pic>
        <p:nvPicPr>
          <p:cNvPr id="6" name="Picture 2" descr="Localização de Império Romano">
            <a:hlinkClick r:id="rId3" tooltip="Localização de Império Romano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1354" y="4653136"/>
            <a:ext cx="2222645" cy="2204864"/>
          </a:xfrm>
          <a:prstGeom prst="rect">
            <a:avLst/>
          </a:prstGeom>
          <a:noFill/>
        </p:spPr>
      </p:pic>
      <p:pic>
        <p:nvPicPr>
          <p:cNvPr id="7" name="Picture 4" descr="http://www.sedentario.org/wp-content/uploads/2008/02/centurion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4509120"/>
            <a:ext cx="2880320" cy="2160240"/>
          </a:xfrm>
          <a:prstGeom prst="rect">
            <a:avLst/>
          </a:prstGeom>
          <a:noFill/>
        </p:spPr>
      </p:pic>
      <p:sp>
        <p:nvSpPr>
          <p:cNvPr id="9" name="Rectângulo 8"/>
          <p:cNvSpPr/>
          <p:nvPr/>
        </p:nvSpPr>
        <p:spPr>
          <a:xfrm>
            <a:off x="467544" y="3789040"/>
            <a:ext cx="305128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PT" sz="2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As legiões romanas</a:t>
            </a:r>
            <a:endParaRPr lang="pt-PT" sz="28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letras.ufrj.br/laborhistorico/2%20Mapa%20IR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0"/>
            <a:ext cx="7753316" cy="5309016"/>
          </a:xfrm>
          <a:prstGeom prst="rect">
            <a:avLst/>
          </a:prstGeom>
          <a:noFill/>
        </p:spPr>
      </p:pic>
      <p:sp>
        <p:nvSpPr>
          <p:cNvPr id="3" name="Rectângulo 2"/>
          <p:cNvSpPr/>
          <p:nvPr/>
        </p:nvSpPr>
        <p:spPr>
          <a:xfrm>
            <a:off x="2378678" y="2967335"/>
            <a:ext cx="43866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PT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Mare </a:t>
            </a:r>
            <a:r>
              <a:rPr lang="pt-PT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nostrum</a:t>
            </a:r>
            <a:endParaRPr lang="pt-PT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Marcador de Posição de Conteúdo 2"/>
          <p:cNvSpPr txBox="1">
            <a:spLocks/>
          </p:cNvSpPr>
          <p:nvPr/>
        </p:nvSpPr>
        <p:spPr>
          <a:xfrm>
            <a:off x="0" y="5301208"/>
            <a:ext cx="9144000" cy="1556792"/>
          </a:xfrm>
          <a:prstGeom prst="rect">
            <a:avLst/>
          </a:prstGeom>
          <a:solidFill>
            <a:schemeClr val="accent2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t-P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Os romanos passaram</a:t>
            </a:r>
            <a:r>
              <a:rPr kumimoji="0" lang="pt-PT" sz="2200" b="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 chamar ao mar mediterrâneo </a:t>
            </a:r>
            <a:r>
              <a:rPr kumimoji="0" lang="pt-PT" sz="2200" b="1" i="1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mare </a:t>
            </a:r>
            <a:r>
              <a:rPr kumimoji="0" lang="pt-PT" sz="2200" b="1" i="1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nostrum</a:t>
            </a:r>
            <a:r>
              <a:rPr lang="pt-PT" sz="2200" dirty="0" smtClean="0">
                <a:solidFill>
                  <a:srgbClr val="FFFF00"/>
                </a:solidFill>
              </a:rPr>
              <a:t>, que significa </a:t>
            </a:r>
            <a:r>
              <a:rPr lang="pt-PT" sz="2200" i="1" u="sng" dirty="0" smtClean="0">
                <a:solidFill>
                  <a:srgbClr val="FFFF00"/>
                </a:solidFill>
              </a:rPr>
              <a:t>o nosso mar</a:t>
            </a:r>
            <a:r>
              <a:rPr lang="pt-PT" sz="2200" dirty="0" smtClean="0">
                <a:solidFill>
                  <a:srgbClr val="FFFF00"/>
                </a:solidFill>
              </a:rPr>
              <a:t>, porque dominavam todas as terras à volta dele. </a:t>
            </a:r>
            <a:endParaRPr kumimoji="0" lang="pt-PT" sz="2200" b="0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eb23-cmdt-conceicao-silva.rcts.pt/sev/hgp/4.imp_roman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64" y="1236792"/>
            <a:ext cx="9125336" cy="5621208"/>
          </a:xfrm>
          <a:prstGeom prst="rect">
            <a:avLst/>
          </a:prstGeom>
          <a:noFill/>
        </p:spPr>
      </p:pic>
      <p:pic>
        <p:nvPicPr>
          <p:cNvPr id="3" name="Picture 4" descr="http://2.bp.blogspot.com/_lrnheGDims4/TNmHD8Az6KI/AAAAAAAAGJg/38hBKxxYw6A/s1600/Roman_ship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1834725" cy="12056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268760"/>
            <a:ext cx="7632848" cy="5151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0" y="0"/>
            <a:ext cx="9144000" cy="1124744"/>
          </a:xfrm>
          <a:prstGeom prst="rect">
            <a:avLst/>
          </a:prstGeom>
          <a:solidFill>
            <a:schemeClr val="accent2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</a:t>
            </a:r>
            <a:r>
              <a:rPr kumimoji="0" lang="pt-PT" sz="4400" b="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Exército Romano</a:t>
            </a:r>
          </a:p>
        </p:txBody>
      </p:sp>
      <p:pic>
        <p:nvPicPr>
          <p:cNvPr id="7" name="Picture 10" descr="http://cantodooraculo.files.wordpress.com/2009/03/romano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71600" cy="1075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870</TotalTime>
  <Words>599</Words>
  <Application>Microsoft Office PowerPoint</Application>
  <PresentationFormat>Apresentação no Ecrã (4:3)</PresentationFormat>
  <Paragraphs>107</Paragraphs>
  <Slides>34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34</vt:i4>
      </vt:variant>
    </vt:vector>
  </HeadingPairs>
  <TitlesOfParts>
    <vt:vector size="35" baseType="lpstr">
      <vt:lpstr>Tema do Office</vt:lpstr>
      <vt:lpstr>Apresentação do PowerPoint</vt:lpstr>
      <vt:lpstr>Apresentação do PowerPoint</vt:lpstr>
      <vt:lpstr>As origens de Roma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 conquista da Península Ibérica pelos Romanos</vt:lpstr>
      <vt:lpstr>A resistência dos povos peninsulares</vt:lpstr>
      <vt:lpstr>A resistência dos povos peninsulares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civilização romana</dc:title>
  <dc:creator>HP530</dc:creator>
  <cp:lastModifiedBy>Carlos</cp:lastModifiedBy>
  <cp:revision>65</cp:revision>
  <dcterms:created xsi:type="dcterms:W3CDTF">2011-03-19T18:33:20Z</dcterms:created>
  <dcterms:modified xsi:type="dcterms:W3CDTF">2015-01-16T08:38:28Z</dcterms:modified>
</cp:coreProperties>
</file>